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4"/>
  </p:sldMasterIdLst>
  <p:notesMasterIdLst>
    <p:notesMasterId r:id="rId33"/>
  </p:notesMasterIdLst>
  <p:sldIdLst>
    <p:sldId id="256" r:id="rId5"/>
    <p:sldId id="258" r:id="rId6"/>
    <p:sldId id="271" r:id="rId7"/>
    <p:sldId id="272" r:id="rId8"/>
    <p:sldId id="259" r:id="rId9"/>
    <p:sldId id="260" r:id="rId10"/>
    <p:sldId id="296" r:id="rId11"/>
    <p:sldId id="261" r:id="rId12"/>
    <p:sldId id="293" r:id="rId13"/>
    <p:sldId id="294" r:id="rId14"/>
    <p:sldId id="297" r:id="rId15"/>
    <p:sldId id="283" r:id="rId16"/>
    <p:sldId id="288" r:id="rId17"/>
    <p:sldId id="284" r:id="rId18"/>
    <p:sldId id="285" r:id="rId19"/>
    <p:sldId id="290" r:id="rId20"/>
    <p:sldId id="295" r:id="rId21"/>
    <p:sldId id="286" r:id="rId22"/>
    <p:sldId id="289" r:id="rId23"/>
    <p:sldId id="280" r:id="rId24"/>
    <p:sldId id="275" r:id="rId25"/>
    <p:sldId id="282" r:id="rId26"/>
    <p:sldId id="278" r:id="rId27"/>
    <p:sldId id="276" r:id="rId28"/>
    <p:sldId id="269" r:id="rId29"/>
    <p:sldId id="281" r:id="rId30"/>
    <p:sldId id="257" r:id="rId31"/>
    <p:sldId id="27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meline and Overview " id="{3DAE3D85-3881-44CC-827F-5C77F3AEFC8D}">
          <p14:sldIdLst>
            <p14:sldId id="256"/>
            <p14:sldId id="258"/>
            <p14:sldId id="271"/>
            <p14:sldId id="272"/>
            <p14:sldId id="259"/>
            <p14:sldId id="260"/>
            <p14:sldId id="296"/>
            <p14:sldId id="261"/>
          </p14:sldIdLst>
        </p14:section>
        <p14:section name="Impact of Healthcare System" id="{0396B155-936F-4733-A21C-9BBDC2AFBB27}">
          <p14:sldIdLst>
            <p14:sldId id="293"/>
            <p14:sldId id="294"/>
            <p14:sldId id="297"/>
          </p14:sldIdLst>
        </p14:section>
        <p14:section name="Financial Toll" id="{DA94EAC1-06AA-420A-B0DD-C669D0BEC16E}">
          <p14:sldIdLst>
            <p14:sldId id="283"/>
            <p14:sldId id="288"/>
            <p14:sldId id="284"/>
            <p14:sldId id="285"/>
            <p14:sldId id="290"/>
            <p14:sldId id="295"/>
            <p14:sldId id="286"/>
            <p14:sldId id="289"/>
          </p14:sldIdLst>
        </p14:section>
        <p14:section name="Response and Mitigation" id="{078B09B1-F768-4FB7-B03D-69A451C84EB1}">
          <p14:sldIdLst>
            <p14:sldId id="280"/>
            <p14:sldId id="275"/>
            <p14:sldId id="282"/>
            <p14:sldId id="278"/>
            <p14:sldId id="276"/>
            <p14:sldId id="269"/>
            <p14:sldId id="281"/>
          </p14:sldIdLst>
        </p14:section>
        <p14:section name="Lessons learned and Conclusion and Sources" id="{6D3A3E98-5D84-4792-B49E-CCB91D3720D2}">
          <p14:sldIdLst>
            <p14:sldId id="257"/>
            <p14:sldId id="27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2FDA1D-3A2C-88D5-8D8B-4F7AFD9C5C8E}" name="Adrian Alexander" initials="AA" userId="S::aalexa24@syr.edu::d1b2787d-b506-4831-ad0a-d1918fda5157" providerId="AD"/>
  <p188:author id="{42519CEA-0F9B-C109-EF3B-CBB288673916}" name="Meghan Bennett" initials="MB" userId="S::mbenne10@syr.edu::8edeb186-0129-4d1c-afd7-32c49a5a8e8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165C5A-BF9D-B812-F33A-D6870C5A2B69}" v="466" dt="2025-03-04T04:43:13.391"/>
    <p1510:client id="{802469DA-07F6-30F6-ED3C-22984AA76A04}" v="207" dt="2025-03-04T14:35:08.683"/>
    <p1510:client id="{BB5C9736-E7AD-09CD-A6F6-7BA76810FBCE}" v="209" dt="2025-03-04T08:52:52.370"/>
    <p1510:client id="{D04E283B-52FD-3717-EE62-EF4B6945E0C3}" v="48" dt="2025-03-02T19:16:05.304"/>
    <p1510:client id="{F1E1F555-F83B-B5EF-EEC5-14D85618C5C3}" v="57" dt="2025-03-03T22:35:50.9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_rels/data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9E4CAB-4E7F-456F-91FC-AF9879138E1F}"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19E9DBD1-4C71-4B1D-B447-3BEA95465F96}">
      <dgm:prSet/>
      <dgm:spPr/>
      <dgm:t>
        <a:bodyPr/>
        <a:lstStyle/>
        <a:p>
          <a:r>
            <a:rPr lang="en-US" b="1"/>
            <a:t>BlackCat </a:t>
          </a:r>
          <a:r>
            <a:rPr lang="en-US"/>
            <a:t>(also known as ALPHV and Novberus) is a highly sophisticated and dangerous ransomware group that first appeared in 2001, known for stealing and encrypting sensitive data while demanding multimillion-dollar ransoms. Its aggressive tactics, advanced malware, and adaptability make it one of the most notorious cyber threats today. The group operated a public data leak site to pressure victims to pay ransom demands.</a:t>
          </a:r>
        </a:p>
      </dgm:t>
    </dgm:pt>
    <dgm:pt modelId="{1EDB4649-812E-4F76-87F7-2DF7137D7B6B}" type="parTrans" cxnId="{F5EF4FDB-6917-406A-A475-8C31492FC522}">
      <dgm:prSet/>
      <dgm:spPr/>
      <dgm:t>
        <a:bodyPr/>
        <a:lstStyle/>
        <a:p>
          <a:endParaRPr lang="en-US"/>
        </a:p>
      </dgm:t>
    </dgm:pt>
    <dgm:pt modelId="{5B95AA9D-AAF1-4A7E-A48D-22FD8BE5C22A}" type="sibTrans" cxnId="{F5EF4FDB-6917-406A-A475-8C31492FC522}">
      <dgm:prSet/>
      <dgm:spPr/>
      <dgm:t>
        <a:bodyPr/>
        <a:lstStyle/>
        <a:p>
          <a:endParaRPr lang="en-US"/>
        </a:p>
      </dgm:t>
    </dgm:pt>
    <dgm:pt modelId="{2DCE57BE-CBE6-48E6-A86C-BA25B6AC4451}">
      <dgm:prSet/>
      <dgm:spPr/>
      <dgm:t>
        <a:bodyPr/>
        <a:lstStyle/>
        <a:p>
          <a:r>
            <a:rPr lang="en-US"/>
            <a:t>As of February 2024, the U.S. Department of State offered rewards of up to $10 million for information leading to the identification or location of ALPHV/BlackCat ransomware leaders. In March 2024, a BlackCat representative claimed the group was shutting down following the high-profile Change Healthcare ransomware attack. In early 2025, BlackCat had seemingly disappeared, with no confirmed activity from the group.</a:t>
          </a:r>
        </a:p>
      </dgm:t>
    </dgm:pt>
    <dgm:pt modelId="{031138D9-346A-4C90-8732-81ED01AD1BFF}" type="parTrans" cxnId="{ACB9F565-4B08-46F6-8579-C68EE54F193B}">
      <dgm:prSet/>
      <dgm:spPr/>
      <dgm:t>
        <a:bodyPr/>
        <a:lstStyle/>
        <a:p>
          <a:endParaRPr lang="en-US"/>
        </a:p>
      </dgm:t>
    </dgm:pt>
    <dgm:pt modelId="{5AB91E24-A753-4D8C-8E83-550285561073}" type="sibTrans" cxnId="{ACB9F565-4B08-46F6-8579-C68EE54F193B}">
      <dgm:prSet/>
      <dgm:spPr/>
      <dgm:t>
        <a:bodyPr/>
        <a:lstStyle/>
        <a:p>
          <a:endParaRPr lang="en-US"/>
        </a:p>
      </dgm:t>
    </dgm:pt>
    <dgm:pt modelId="{178B1C3E-7B9A-4035-8E47-FF47B75E07C4}" type="pres">
      <dgm:prSet presAssocID="{9A9E4CAB-4E7F-456F-91FC-AF9879138E1F}" presName="hierChild1" presStyleCnt="0">
        <dgm:presLayoutVars>
          <dgm:chPref val="1"/>
          <dgm:dir/>
          <dgm:animOne val="branch"/>
          <dgm:animLvl val="lvl"/>
          <dgm:resizeHandles/>
        </dgm:presLayoutVars>
      </dgm:prSet>
      <dgm:spPr/>
    </dgm:pt>
    <dgm:pt modelId="{F49EB914-7E09-476E-AA7F-306E597E5E05}" type="pres">
      <dgm:prSet presAssocID="{19E9DBD1-4C71-4B1D-B447-3BEA95465F96}" presName="hierRoot1" presStyleCnt="0"/>
      <dgm:spPr/>
    </dgm:pt>
    <dgm:pt modelId="{9F6A4F6C-D2DE-4B33-B308-06556A4E0228}" type="pres">
      <dgm:prSet presAssocID="{19E9DBD1-4C71-4B1D-B447-3BEA95465F96}" presName="composite" presStyleCnt="0"/>
      <dgm:spPr/>
    </dgm:pt>
    <dgm:pt modelId="{25E8C5C0-FAEB-4E22-B77A-BED3C1F46E71}" type="pres">
      <dgm:prSet presAssocID="{19E9DBD1-4C71-4B1D-B447-3BEA95465F96}" presName="background" presStyleLbl="node0" presStyleIdx="0" presStyleCnt="2"/>
      <dgm:spPr/>
    </dgm:pt>
    <dgm:pt modelId="{E55E2379-D3C8-4D02-BE83-55E86BC7D2DF}" type="pres">
      <dgm:prSet presAssocID="{19E9DBD1-4C71-4B1D-B447-3BEA95465F96}" presName="text" presStyleLbl="fgAcc0" presStyleIdx="0" presStyleCnt="2">
        <dgm:presLayoutVars>
          <dgm:chPref val="3"/>
        </dgm:presLayoutVars>
      </dgm:prSet>
      <dgm:spPr/>
    </dgm:pt>
    <dgm:pt modelId="{F637BBBB-4292-4EBF-8EE6-28A63055C274}" type="pres">
      <dgm:prSet presAssocID="{19E9DBD1-4C71-4B1D-B447-3BEA95465F96}" presName="hierChild2" presStyleCnt="0"/>
      <dgm:spPr/>
    </dgm:pt>
    <dgm:pt modelId="{0F18154C-8231-4172-9888-29180DB8F52A}" type="pres">
      <dgm:prSet presAssocID="{2DCE57BE-CBE6-48E6-A86C-BA25B6AC4451}" presName="hierRoot1" presStyleCnt="0"/>
      <dgm:spPr/>
    </dgm:pt>
    <dgm:pt modelId="{AA360BB1-1EC8-4049-804D-10DD6B716767}" type="pres">
      <dgm:prSet presAssocID="{2DCE57BE-CBE6-48E6-A86C-BA25B6AC4451}" presName="composite" presStyleCnt="0"/>
      <dgm:spPr/>
    </dgm:pt>
    <dgm:pt modelId="{57666D95-4224-4D21-9B2F-047A66AABF32}" type="pres">
      <dgm:prSet presAssocID="{2DCE57BE-CBE6-48E6-A86C-BA25B6AC4451}" presName="background" presStyleLbl="node0" presStyleIdx="1" presStyleCnt="2"/>
      <dgm:spPr/>
    </dgm:pt>
    <dgm:pt modelId="{411BE5F9-7540-4643-9E36-2364737D3A91}" type="pres">
      <dgm:prSet presAssocID="{2DCE57BE-CBE6-48E6-A86C-BA25B6AC4451}" presName="text" presStyleLbl="fgAcc0" presStyleIdx="1" presStyleCnt="2">
        <dgm:presLayoutVars>
          <dgm:chPref val="3"/>
        </dgm:presLayoutVars>
      </dgm:prSet>
      <dgm:spPr/>
    </dgm:pt>
    <dgm:pt modelId="{7DD43E1D-1386-4A46-AFD8-F92A58B3036D}" type="pres">
      <dgm:prSet presAssocID="{2DCE57BE-CBE6-48E6-A86C-BA25B6AC4451}" presName="hierChild2" presStyleCnt="0"/>
      <dgm:spPr/>
    </dgm:pt>
  </dgm:ptLst>
  <dgm:cxnLst>
    <dgm:cxn modelId="{5BB26330-12A6-40BC-94D6-F4D2E7DCF075}" type="presOf" srcId="{2DCE57BE-CBE6-48E6-A86C-BA25B6AC4451}" destId="{411BE5F9-7540-4643-9E36-2364737D3A91}" srcOrd="0" destOrd="0" presId="urn:microsoft.com/office/officeart/2005/8/layout/hierarchy1"/>
    <dgm:cxn modelId="{ACB9F565-4B08-46F6-8579-C68EE54F193B}" srcId="{9A9E4CAB-4E7F-456F-91FC-AF9879138E1F}" destId="{2DCE57BE-CBE6-48E6-A86C-BA25B6AC4451}" srcOrd="1" destOrd="0" parTransId="{031138D9-346A-4C90-8732-81ED01AD1BFF}" sibTransId="{5AB91E24-A753-4D8C-8E83-550285561073}"/>
    <dgm:cxn modelId="{4C1CF886-BE0A-422C-ABEF-9F369C2129EF}" type="presOf" srcId="{19E9DBD1-4C71-4B1D-B447-3BEA95465F96}" destId="{E55E2379-D3C8-4D02-BE83-55E86BC7D2DF}" srcOrd="0" destOrd="0" presId="urn:microsoft.com/office/officeart/2005/8/layout/hierarchy1"/>
    <dgm:cxn modelId="{E6A656D5-96D3-485E-8881-3DB001620E3E}" type="presOf" srcId="{9A9E4CAB-4E7F-456F-91FC-AF9879138E1F}" destId="{178B1C3E-7B9A-4035-8E47-FF47B75E07C4}" srcOrd="0" destOrd="0" presId="urn:microsoft.com/office/officeart/2005/8/layout/hierarchy1"/>
    <dgm:cxn modelId="{F5EF4FDB-6917-406A-A475-8C31492FC522}" srcId="{9A9E4CAB-4E7F-456F-91FC-AF9879138E1F}" destId="{19E9DBD1-4C71-4B1D-B447-3BEA95465F96}" srcOrd="0" destOrd="0" parTransId="{1EDB4649-812E-4F76-87F7-2DF7137D7B6B}" sibTransId="{5B95AA9D-AAF1-4A7E-A48D-22FD8BE5C22A}"/>
    <dgm:cxn modelId="{8B1C5B68-FFE2-4113-84E5-BE40B3636BF0}" type="presParOf" srcId="{178B1C3E-7B9A-4035-8E47-FF47B75E07C4}" destId="{F49EB914-7E09-476E-AA7F-306E597E5E05}" srcOrd="0" destOrd="0" presId="urn:microsoft.com/office/officeart/2005/8/layout/hierarchy1"/>
    <dgm:cxn modelId="{57E94E46-9161-4498-A477-1F29F0FB8C2C}" type="presParOf" srcId="{F49EB914-7E09-476E-AA7F-306E597E5E05}" destId="{9F6A4F6C-D2DE-4B33-B308-06556A4E0228}" srcOrd="0" destOrd="0" presId="urn:microsoft.com/office/officeart/2005/8/layout/hierarchy1"/>
    <dgm:cxn modelId="{AE1AD1FA-C59B-401C-AEB4-D508499714D0}" type="presParOf" srcId="{9F6A4F6C-D2DE-4B33-B308-06556A4E0228}" destId="{25E8C5C0-FAEB-4E22-B77A-BED3C1F46E71}" srcOrd="0" destOrd="0" presId="urn:microsoft.com/office/officeart/2005/8/layout/hierarchy1"/>
    <dgm:cxn modelId="{496CDB08-F4AF-40B8-978F-FEF85B7D9E8D}" type="presParOf" srcId="{9F6A4F6C-D2DE-4B33-B308-06556A4E0228}" destId="{E55E2379-D3C8-4D02-BE83-55E86BC7D2DF}" srcOrd="1" destOrd="0" presId="urn:microsoft.com/office/officeart/2005/8/layout/hierarchy1"/>
    <dgm:cxn modelId="{D9247832-EE0C-4456-B64F-8C317D4AE697}" type="presParOf" srcId="{F49EB914-7E09-476E-AA7F-306E597E5E05}" destId="{F637BBBB-4292-4EBF-8EE6-28A63055C274}" srcOrd="1" destOrd="0" presId="urn:microsoft.com/office/officeart/2005/8/layout/hierarchy1"/>
    <dgm:cxn modelId="{D5C1D07E-AE9F-423B-BB30-325870DA0503}" type="presParOf" srcId="{178B1C3E-7B9A-4035-8E47-FF47B75E07C4}" destId="{0F18154C-8231-4172-9888-29180DB8F52A}" srcOrd="1" destOrd="0" presId="urn:microsoft.com/office/officeart/2005/8/layout/hierarchy1"/>
    <dgm:cxn modelId="{6B886A25-89FF-4F4E-9DDF-B8AC22351D70}" type="presParOf" srcId="{0F18154C-8231-4172-9888-29180DB8F52A}" destId="{AA360BB1-1EC8-4049-804D-10DD6B716767}" srcOrd="0" destOrd="0" presId="urn:microsoft.com/office/officeart/2005/8/layout/hierarchy1"/>
    <dgm:cxn modelId="{7620FF7C-5AF5-463E-8F15-406E743084F0}" type="presParOf" srcId="{AA360BB1-1EC8-4049-804D-10DD6B716767}" destId="{57666D95-4224-4D21-9B2F-047A66AABF32}" srcOrd="0" destOrd="0" presId="urn:microsoft.com/office/officeart/2005/8/layout/hierarchy1"/>
    <dgm:cxn modelId="{4A07561B-405A-4567-800F-73412A57C8A7}" type="presParOf" srcId="{AA360BB1-1EC8-4049-804D-10DD6B716767}" destId="{411BE5F9-7540-4643-9E36-2364737D3A91}" srcOrd="1" destOrd="0" presId="urn:microsoft.com/office/officeart/2005/8/layout/hierarchy1"/>
    <dgm:cxn modelId="{FA926DE8-8CEA-4B21-A81C-44635E967F3B}" type="presParOf" srcId="{0F18154C-8231-4172-9888-29180DB8F52A}" destId="{7DD43E1D-1386-4A46-AFD8-F92A58B3036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DBF7E0-163A-42A3-BCD6-20B0E45E1F9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4C2A21C-7A54-4956-9BFC-766E5172C055}">
      <dgm:prSet/>
      <dgm:spPr/>
      <dgm:t>
        <a:bodyPr/>
        <a:lstStyle/>
        <a:p>
          <a:pPr>
            <a:lnSpc>
              <a:spcPct val="100000"/>
            </a:lnSpc>
          </a:pPr>
          <a:r>
            <a:rPr lang="en-US"/>
            <a:t>Deployment of sophisticated ransomware tools to encrypt critical systems. </a:t>
          </a:r>
        </a:p>
      </dgm:t>
    </dgm:pt>
    <dgm:pt modelId="{8EDE6D28-452E-44AC-A684-7DBB1C9E8556}" type="parTrans" cxnId="{DDDD3325-B3CE-456D-947C-A849E294D35A}">
      <dgm:prSet/>
      <dgm:spPr/>
      <dgm:t>
        <a:bodyPr/>
        <a:lstStyle/>
        <a:p>
          <a:endParaRPr lang="en-US"/>
        </a:p>
      </dgm:t>
    </dgm:pt>
    <dgm:pt modelId="{F97223B7-7851-43AB-840D-04D32BC243A9}" type="sibTrans" cxnId="{DDDD3325-B3CE-456D-947C-A849E294D35A}">
      <dgm:prSet/>
      <dgm:spPr/>
      <dgm:t>
        <a:bodyPr/>
        <a:lstStyle/>
        <a:p>
          <a:endParaRPr lang="en-US"/>
        </a:p>
      </dgm:t>
    </dgm:pt>
    <dgm:pt modelId="{94433565-8AB1-40CE-8985-A89B4C343321}">
      <dgm:prSet/>
      <dgm:spPr/>
      <dgm:t>
        <a:bodyPr/>
        <a:lstStyle/>
        <a:p>
          <a:pPr>
            <a:lnSpc>
              <a:spcPct val="100000"/>
            </a:lnSpc>
          </a:pPr>
          <a:r>
            <a:rPr lang="en-US"/>
            <a:t>Knowledge of healthcare infrastructure vulnerabilities. </a:t>
          </a:r>
        </a:p>
      </dgm:t>
    </dgm:pt>
    <dgm:pt modelId="{4C3A1B33-072F-41C8-9AE4-6EC232A05D51}" type="parTrans" cxnId="{5BB3DDDC-6EEE-4FD0-AD6E-577E590D5157}">
      <dgm:prSet/>
      <dgm:spPr/>
      <dgm:t>
        <a:bodyPr/>
        <a:lstStyle/>
        <a:p>
          <a:endParaRPr lang="en-US"/>
        </a:p>
      </dgm:t>
    </dgm:pt>
    <dgm:pt modelId="{477F1437-1E2D-4295-87F2-87187B417479}" type="sibTrans" cxnId="{5BB3DDDC-6EEE-4FD0-AD6E-577E590D5157}">
      <dgm:prSet/>
      <dgm:spPr/>
      <dgm:t>
        <a:bodyPr/>
        <a:lstStyle/>
        <a:p>
          <a:endParaRPr lang="en-US"/>
        </a:p>
      </dgm:t>
    </dgm:pt>
    <dgm:pt modelId="{0290C8EB-2426-48F1-8316-04A0AEA86BCC}">
      <dgm:prSet/>
      <dgm:spPr/>
      <dgm:t>
        <a:bodyPr/>
        <a:lstStyle/>
        <a:p>
          <a:pPr>
            <a:lnSpc>
              <a:spcPct val="100000"/>
            </a:lnSpc>
          </a:pPr>
          <a:r>
            <a:rPr lang="en-US"/>
            <a:t>Ability to identify and exploit unpatched systems or social engineering methods to gain access. </a:t>
          </a:r>
        </a:p>
      </dgm:t>
    </dgm:pt>
    <dgm:pt modelId="{9EF630C4-9DB2-4C96-B5E0-F72B1B6D88F9}" type="parTrans" cxnId="{EA1D5A3C-E84E-4A3A-9D11-B22D5F740AAB}">
      <dgm:prSet/>
      <dgm:spPr/>
      <dgm:t>
        <a:bodyPr/>
        <a:lstStyle/>
        <a:p>
          <a:endParaRPr lang="en-US"/>
        </a:p>
      </dgm:t>
    </dgm:pt>
    <dgm:pt modelId="{8ABFDC0D-6C6A-48F6-A577-49764EB66626}" type="sibTrans" cxnId="{EA1D5A3C-E84E-4A3A-9D11-B22D5F740AAB}">
      <dgm:prSet/>
      <dgm:spPr/>
      <dgm:t>
        <a:bodyPr/>
        <a:lstStyle/>
        <a:p>
          <a:endParaRPr lang="en-US"/>
        </a:p>
      </dgm:t>
    </dgm:pt>
    <dgm:pt modelId="{8A37AB51-5B9B-4D6E-97D9-D108B8DC396A}" type="pres">
      <dgm:prSet presAssocID="{DFDBF7E0-163A-42A3-BCD6-20B0E45E1F9D}" presName="root" presStyleCnt="0">
        <dgm:presLayoutVars>
          <dgm:dir/>
          <dgm:resizeHandles val="exact"/>
        </dgm:presLayoutVars>
      </dgm:prSet>
      <dgm:spPr/>
    </dgm:pt>
    <dgm:pt modelId="{5FE8FF7D-4146-43AE-9606-BF00708BD099}" type="pres">
      <dgm:prSet presAssocID="{74C2A21C-7A54-4956-9BFC-766E5172C055}" presName="compNode" presStyleCnt="0"/>
      <dgm:spPr/>
    </dgm:pt>
    <dgm:pt modelId="{3342D48A-C44B-4D71-89F3-8B7ECDAA1FCE}" type="pres">
      <dgm:prSet presAssocID="{74C2A21C-7A54-4956-9BFC-766E5172C055}" presName="bgRect" presStyleLbl="bgShp" presStyleIdx="0" presStyleCnt="3"/>
      <dgm:spPr/>
    </dgm:pt>
    <dgm:pt modelId="{87DC0A19-E24E-49A4-9F5E-F947263BBD6C}" type="pres">
      <dgm:prSet presAssocID="{74C2A21C-7A54-4956-9BFC-766E5172C05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ock"/>
        </a:ext>
      </dgm:extLst>
    </dgm:pt>
    <dgm:pt modelId="{0FCD3AD9-1C76-4118-B46D-F6B1707FF887}" type="pres">
      <dgm:prSet presAssocID="{74C2A21C-7A54-4956-9BFC-766E5172C055}" presName="spaceRect" presStyleCnt="0"/>
      <dgm:spPr/>
    </dgm:pt>
    <dgm:pt modelId="{BB5DF50B-02C5-41BB-B7AB-20E3408EC215}" type="pres">
      <dgm:prSet presAssocID="{74C2A21C-7A54-4956-9BFC-766E5172C055}" presName="parTx" presStyleLbl="revTx" presStyleIdx="0" presStyleCnt="3">
        <dgm:presLayoutVars>
          <dgm:chMax val="0"/>
          <dgm:chPref val="0"/>
        </dgm:presLayoutVars>
      </dgm:prSet>
      <dgm:spPr/>
    </dgm:pt>
    <dgm:pt modelId="{B64B898B-614B-4282-AEBE-86E463F6029E}" type="pres">
      <dgm:prSet presAssocID="{F97223B7-7851-43AB-840D-04D32BC243A9}" presName="sibTrans" presStyleCnt="0"/>
      <dgm:spPr/>
    </dgm:pt>
    <dgm:pt modelId="{8CB7CD1A-60A8-478D-A93F-7400013758EA}" type="pres">
      <dgm:prSet presAssocID="{94433565-8AB1-40CE-8985-A89B4C343321}" presName="compNode" presStyleCnt="0"/>
      <dgm:spPr/>
    </dgm:pt>
    <dgm:pt modelId="{3086BF0A-6279-495A-A6FB-7B83A5BDA892}" type="pres">
      <dgm:prSet presAssocID="{94433565-8AB1-40CE-8985-A89B4C343321}" presName="bgRect" presStyleLbl="bgShp" presStyleIdx="1" presStyleCnt="3"/>
      <dgm:spPr/>
    </dgm:pt>
    <dgm:pt modelId="{FB9461E6-B600-47AC-BDC8-45403FA962C8}" type="pres">
      <dgm:prSet presAssocID="{94433565-8AB1-40CE-8985-A89B4C34332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al"/>
        </a:ext>
      </dgm:extLst>
    </dgm:pt>
    <dgm:pt modelId="{C89D28AC-498A-43D2-A2CC-DBD38F362382}" type="pres">
      <dgm:prSet presAssocID="{94433565-8AB1-40CE-8985-A89B4C343321}" presName="spaceRect" presStyleCnt="0"/>
      <dgm:spPr/>
    </dgm:pt>
    <dgm:pt modelId="{075F06D7-A21B-4556-8A65-EC6A3C578F04}" type="pres">
      <dgm:prSet presAssocID="{94433565-8AB1-40CE-8985-A89B4C343321}" presName="parTx" presStyleLbl="revTx" presStyleIdx="1" presStyleCnt="3">
        <dgm:presLayoutVars>
          <dgm:chMax val="0"/>
          <dgm:chPref val="0"/>
        </dgm:presLayoutVars>
      </dgm:prSet>
      <dgm:spPr/>
    </dgm:pt>
    <dgm:pt modelId="{E5AC4332-4C9F-41AD-A3EC-3CC672FD0756}" type="pres">
      <dgm:prSet presAssocID="{477F1437-1E2D-4295-87F2-87187B417479}" presName="sibTrans" presStyleCnt="0"/>
      <dgm:spPr/>
    </dgm:pt>
    <dgm:pt modelId="{97B10F51-B2B7-41E8-A7DC-5B18A1CF9BCA}" type="pres">
      <dgm:prSet presAssocID="{0290C8EB-2426-48F1-8316-04A0AEA86BCC}" presName="compNode" presStyleCnt="0"/>
      <dgm:spPr/>
    </dgm:pt>
    <dgm:pt modelId="{EF864528-6E18-4F60-9034-26485D38C6CB}" type="pres">
      <dgm:prSet presAssocID="{0290C8EB-2426-48F1-8316-04A0AEA86BCC}" presName="bgRect" presStyleLbl="bgShp" presStyleIdx="2" presStyleCnt="3"/>
      <dgm:spPr/>
    </dgm:pt>
    <dgm:pt modelId="{A12C7BD4-8850-4C67-AADB-BB6E397CBDBB}" type="pres">
      <dgm:prSet presAssocID="{0290C8EB-2426-48F1-8316-04A0AEA86BC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isconnected"/>
        </a:ext>
      </dgm:extLst>
    </dgm:pt>
    <dgm:pt modelId="{846021AF-87D2-4826-8E89-667D2A60F4B8}" type="pres">
      <dgm:prSet presAssocID="{0290C8EB-2426-48F1-8316-04A0AEA86BCC}" presName="spaceRect" presStyleCnt="0"/>
      <dgm:spPr/>
    </dgm:pt>
    <dgm:pt modelId="{F46FF74D-1F12-4C13-9BA2-11BEDD23649D}" type="pres">
      <dgm:prSet presAssocID="{0290C8EB-2426-48F1-8316-04A0AEA86BCC}" presName="parTx" presStyleLbl="revTx" presStyleIdx="2" presStyleCnt="3">
        <dgm:presLayoutVars>
          <dgm:chMax val="0"/>
          <dgm:chPref val="0"/>
        </dgm:presLayoutVars>
      </dgm:prSet>
      <dgm:spPr/>
    </dgm:pt>
  </dgm:ptLst>
  <dgm:cxnLst>
    <dgm:cxn modelId="{B2CD731E-9359-4E45-90EB-75D5608FE547}" type="presOf" srcId="{94433565-8AB1-40CE-8985-A89B4C343321}" destId="{075F06D7-A21B-4556-8A65-EC6A3C578F04}" srcOrd="0" destOrd="0" presId="urn:microsoft.com/office/officeart/2018/2/layout/IconVerticalSolidList"/>
    <dgm:cxn modelId="{DDDD3325-B3CE-456D-947C-A849E294D35A}" srcId="{DFDBF7E0-163A-42A3-BCD6-20B0E45E1F9D}" destId="{74C2A21C-7A54-4956-9BFC-766E5172C055}" srcOrd="0" destOrd="0" parTransId="{8EDE6D28-452E-44AC-A684-7DBB1C9E8556}" sibTransId="{F97223B7-7851-43AB-840D-04D32BC243A9}"/>
    <dgm:cxn modelId="{EA1D5A3C-E84E-4A3A-9D11-B22D5F740AAB}" srcId="{DFDBF7E0-163A-42A3-BCD6-20B0E45E1F9D}" destId="{0290C8EB-2426-48F1-8316-04A0AEA86BCC}" srcOrd="2" destOrd="0" parTransId="{9EF630C4-9DB2-4C96-B5E0-F72B1B6D88F9}" sibTransId="{8ABFDC0D-6C6A-48F6-A577-49764EB66626}"/>
    <dgm:cxn modelId="{B0351B65-3129-46C2-BF24-6D96C13B9E4A}" type="presOf" srcId="{74C2A21C-7A54-4956-9BFC-766E5172C055}" destId="{BB5DF50B-02C5-41BB-B7AB-20E3408EC215}" srcOrd="0" destOrd="0" presId="urn:microsoft.com/office/officeart/2018/2/layout/IconVerticalSolidList"/>
    <dgm:cxn modelId="{22DC1B71-3419-4BBC-BA4D-D5CA1F9FFB9F}" type="presOf" srcId="{0290C8EB-2426-48F1-8316-04A0AEA86BCC}" destId="{F46FF74D-1F12-4C13-9BA2-11BEDD23649D}" srcOrd="0" destOrd="0" presId="urn:microsoft.com/office/officeart/2018/2/layout/IconVerticalSolidList"/>
    <dgm:cxn modelId="{5BB3DDDC-6EEE-4FD0-AD6E-577E590D5157}" srcId="{DFDBF7E0-163A-42A3-BCD6-20B0E45E1F9D}" destId="{94433565-8AB1-40CE-8985-A89B4C343321}" srcOrd="1" destOrd="0" parTransId="{4C3A1B33-072F-41C8-9AE4-6EC232A05D51}" sibTransId="{477F1437-1E2D-4295-87F2-87187B417479}"/>
    <dgm:cxn modelId="{8EB3FEEF-9570-49FD-8306-188B3E01F1C6}" type="presOf" srcId="{DFDBF7E0-163A-42A3-BCD6-20B0E45E1F9D}" destId="{8A37AB51-5B9B-4D6E-97D9-D108B8DC396A}" srcOrd="0" destOrd="0" presId="urn:microsoft.com/office/officeart/2018/2/layout/IconVerticalSolidList"/>
    <dgm:cxn modelId="{5275B02A-6ED8-4CC4-94BB-ED4375EFD674}" type="presParOf" srcId="{8A37AB51-5B9B-4D6E-97D9-D108B8DC396A}" destId="{5FE8FF7D-4146-43AE-9606-BF00708BD099}" srcOrd="0" destOrd="0" presId="urn:microsoft.com/office/officeart/2018/2/layout/IconVerticalSolidList"/>
    <dgm:cxn modelId="{A0378702-4326-4CE4-80C4-4FB751392A15}" type="presParOf" srcId="{5FE8FF7D-4146-43AE-9606-BF00708BD099}" destId="{3342D48A-C44B-4D71-89F3-8B7ECDAA1FCE}" srcOrd="0" destOrd="0" presId="urn:microsoft.com/office/officeart/2018/2/layout/IconVerticalSolidList"/>
    <dgm:cxn modelId="{AFC05D5D-E933-4001-BB91-64DA30FB6CE0}" type="presParOf" srcId="{5FE8FF7D-4146-43AE-9606-BF00708BD099}" destId="{87DC0A19-E24E-49A4-9F5E-F947263BBD6C}" srcOrd="1" destOrd="0" presId="urn:microsoft.com/office/officeart/2018/2/layout/IconVerticalSolidList"/>
    <dgm:cxn modelId="{B25567F5-00A0-4AD2-A6E4-8C39DF053152}" type="presParOf" srcId="{5FE8FF7D-4146-43AE-9606-BF00708BD099}" destId="{0FCD3AD9-1C76-4118-B46D-F6B1707FF887}" srcOrd="2" destOrd="0" presId="urn:microsoft.com/office/officeart/2018/2/layout/IconVerticalSolidList"/>
    <dgm:cxn modelId="{6E6D00B1-B77A-4EEE-896A-5055E6BFBC81}" type="presParOf" srcId="{5FE8FF7D-4146-43AE-9606-BF00708BD099}" destId="{BB5DF50B-02C5-41BB-B7AB-20E3408EC215}" srcOrd="3" destOrd="0" presId="urn:microsoft.com/office/officeart/2018/2/layout/IconVerticalSolidList"/>
    <dgm:cxn modelId="{6691A812-43F3-49AB-9251-DD21733CAE38}" type="presParOf" srcId="{8A37AB51-5B9B-4D6E-97D9-D108B8DC396A}" destId="{B64B898B-614B-4282-AEBE-86E463F6029E}" srcOrd="1" destOrd="0" presId="urn:microsoft.com/office/officeart/2018/2/layout/IconVerticalSolidList"/>
    <dgm:cxn modelId="{6033CA44-38CA-448D-8CD3-0349A0AB55B9}" type="presParOf" srcId="{8A37AB51-5B9B-4D6E-97D9-D108B8DC396A}" destId="{8CB7CD1A-60A8-478D-A93F-7400013758EA}" srcOrd="2" destOrd="0" presId="urn:microsoft.com/office/officeart/2018/2/layout/IconVerticalSolidList"/>
    <dgm:cxn modelId="{74CAA644-E364-4D40-851B-40DC19AC65BD}" type="presParOf" srcId="{8CB7CD1A-60A8-478D-A93F-7400013758EA}" destId="{3086BF0A-6279-495A-A6FB-7B83A5BDA892}" srcOrd="0" destOrd="0" presId="urn:microsoft.com/office/officeart/2018/2/layout/IconVerticalSolidList"/>
    <dgm:cxn modelId="{BA58A91B-9C79-45EE-982A-CB4729ECBED0}" type="presParOf" srcId="{8CB7CD1A-60A8-478D-A93F-7400013758EA}" destId="{FB9461E6-B600-47AC-BDC8-45403FA962C8}" srcOrd="1" destOrd="0" presId="urn:microsoft.com/office/officeart/2018/2/layout/IconVerticalSolidList"/>
    <dgm:cxn modelId="{AE600BA9-5989-4059-B670-1B6952AE08B1}" type="presParOf" srcId="{8CB7CD1A-60A8-478D-A93F-7400013758EA}" destId="{C89D28AC-498A-43D2-A2CC-DBD38F362382}" srcOrd="2" destOrd="0" presId="urn:microsoft.com/office/officeart/2018/2/layout/IconVerticalSolidList"/>
    <dgm:cxn modelId="{389D4489-3B96-4223-B781-89838CDE00AF}" type="presParOf" srcId="{8CB7CD1A-60A8-478D-A93F-7400013758EA}" destId="{075F06D7-A21B-4556-8A65-EC6A3C578F04}" srcOrd="3" destOrd="0" presId="urn:microsoft.com/office/officeart/2018/2/layout/IconVerticalSolidList"/>
    <dgm:cxn modelId="{4A1E959F-CB4A-4555-B41C-68FCF3AB6E24}" type="presParOf" srcId="{8A37AB51-5B9B-4D6E-97D9-D108B8DC396A}" destId="{E5AC4332-4C9F-41AD-A3EC-3CC672FD0756}" srcOrd="3" destOrd="0" presId="urn:microsoft.com/office/officeart/2018/2/layout/IconVerticalSolidList"/>
    <dgm:cxn modelId="{887CC439-2AAD-469E-AAC9-393BC8DBE53C}" type="presParOf" srcId="{8A37AB51-5B9B-4D6E-97D9-D108B8DC396A}" destId="{97B10F51-B2B7-41E8-A7DC-5B18A1CF9BCA}" srcOrd="4" destOrd="0" presId="urn:microsoft.com/office/officeart/2018/2/layout/IconVerticalSolidList"/>
    <dgm:cxn modelId="{24F2A556-FC19-4ED5-B133-29CB12D90032}" type="presParOf" srcId="{97B10F51-B2B7-41E8-A7DC-5B18A1CF9BCA}" destId="{EF864528-6E18-4F60-9034-26485D38C6CB}" srcOrd="0" destOrd="0" presId="urn:microsoft.com/office/officeart/2018/2/layout/IconVerticalSolidList"/>
    <dgm:cxn modelId="{FA56FC55-D236-4DCD-AAFC-DA3F482E6B4A}" type="presParOf" srcId="{97B10F51-B2B7-41E8-A7DC-5B18A1CF9BCA}" destId="{A12C7BD4-8850-4C67-AADB-BB6E397CBDBB}" srcOrd="1" destOrd="0" presId="urn:microsoft.com/office/officeart/2018/2/layout/IconVerticalSolidList"/>
    <dgm:cxn modelId="{307B4719-FC86-48E8-806F-3F1E0E839FD2}" type="presParOf" srcId="{97B10F51-B2B7-41E8-A7DC-5B18A1CF9BCA}" destId="{846021AF-87D2-4826-8E89-667D2A60F4B8}" srcOrd="2" destOrd="0" presId="urn:microsoft.com/office/officeart/2018/2/layout/IconVerticalSolidList"/>
    <dgm:cxn modelId="{16D44BAF-08DE-4883-B4E6-D89275907BC8}" type="presParOf" srcId="{97B10F51-B2B7-41E8-A7DC-5B18A1CF9BCA}" destId="{F46FF74D-1F12-4C13-9BA2-11BEDD23649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FEFC88-E7AF-433A-B4E2-E512EE84618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0C05065-F627-488D-B6C2-D6904CBB9925}">
      <dgm:prSet/>
      <dgm:spPr/>
      <dgm:t>
        <a:bodyPr/>
        <a:lstStyle/>
        <a:p>
          <a:pPr>
            <a:lnSpc>
              <a:spcPct val="100000"/>
            </a:lnSpc>
          </a:pPr>
          <a:r>
            <a:rPr lang="en-US" b="0" i="0"/>
            <a:t>Most of Change Healthcare's systems have been restored and are fully operational.</a:t>
          </a:r>
          <a:endParaRPr lang="en-US"/>
        </a:p>
      </dgm:t>
    </dgm:pt>
    <dgm:pt modelId="{2809BA51-CA96-4D3E-9620-4329BAFF3DF4}" type="parTrans" cxnId="{C292BBBE-FF8D-4242-93BF-C4A816E58888}">
      <dgm:prSet/>
      <dgm:spPr/>
      <dgm:t>
        <a:bodyPr/>
        <a:lstStyle/>
        <a:p>
          <a:endParaRPr lang="en-US"/>
        </a:p>
      </dgm:t>
    </dgm:pt>
    <dgm:pt modelId="{2FA4940F-543B-47A7-985D-51EDFEE37B16}" type="sibTrans" cxnId="{C292BBBE-FF8D-4242-93BF-C4A816E58888}">
      <dgm:prSet/>
      <dgm:spPr/>
      <dgm:t>
        <a:bodyPr/>
        <a:lstStyle/>
        <a:p>
          <a:endParaRPr lang="en-US"/>
        </a:p>
      </dgm:t>
    </dgm:pt>
    <dgm:pt modelId="{C1EAB801-86D3-4BCF-B75E-1A2FCED1830D}">
      <dgm:prSet/>
      <dgm:spPr/>
      <dgm:t>
        <a:bodyPr/>
        <a:lstStyle/>
        <a:p>
          <a:pPr>
            <a:lnSpc>
              <a:spcPct val="100000"/>
            </a:lnSpc>
          </a:pPr>
          <a:r>
            <a:rPr lang="en-US" b="0" i="0"/>
            <a:t>Transaction volumes are still not at pre-event levels </a:t>
          </a:r>
          <a:endParaRPr lang="en-US"/>
        </a:p>
      </dgm:t>
    </dgm:pt>
    <dgm:pt modelId="{39F8AC1B-2C8D-4A2F-91FD-EB8C856F5E2D}" type="parTrans" cxnId="{64DDCAD9-A6F2-401E-87EF-E60E2CDE4274}">
      <dgm:prSet/>
      <dgm:spPr/>
      <dgm:t>
        <a:bodyPr/>
        <a:lstStyle/>
        <a:p>
          <a:endParaRPr lang="en-US"/>
        </a:p>
      </dgm:t>
    </dgm:pt>
    <dgm:pt modelId="{CC316641-0780-4C04-ADEC-CD45728C2E33}" type="sibTrans" cxnId="{64DDCAD9-A6F2-401E-87EF-E60E2CDE4274}">
      <dgm:prSet/>
      <dgm:spPr/>
      <dgm:t>
        <a:bodyPr/>
        <a:lstStyle/>
        <a:p>
          <a:endParaRPr lang="en-US"/>
        </a:p>
      </dgm:t>
    </dgm:pt>
    <dgm:pt modelId="{14DB0BA7-F664-4F43-85ED-4B09A1046ABB}">
      <dgm:prSet/>
      <dgm:spPr/>
      <dgm:t>
        <a:bodyPr/>
        <a:lstStyle/>
        <a:p>
          <a:pPr>
            <a:lnSpc>
              <a:spcPct val="100000"/>
            </a:lnSpc>
          </a:pPr>
          <a:r>
            <a:rPr lang="en-US" b="0" i="0"/>
            <a:t>UHG is actively working with customers to bring transaction volumes back to pre-event levels and win new business.</a:t>
          </a:r>
          <a:endParaRPr lang="en-US"/>
        </a:p>
      </dgm:t>
    </dgm:pt>
    <dgm:pt modelId="{DBB4D4B8-081C-4AC0-BE05-BB72FE360511}" type="parTrans" cxnId="{619698A7-661A-4FE0-8B26-3DD62D6C8F95}">
      <dgm:prSet/>
      <dgm:spPr/>
      <dgm:t>
        <a:bodyPr/>
        <a:lstStyle/>
        <a:p>
          <a:endParaRPr lang="en-US"/>
        </a:p>
      </dgm:t>
    </dgm:pt>
    <dgm:pt modelId="{2613BFAA-61AA-4894-A269-0F60A9FCACBD}" type="sibTrans" cxnId="{619698A7-661A-4FE0-8B26-3DD62D6C8F95}">
      <dgm:prSet/>
      <dgm:spPr/>
      <dgm:t>
        <a:bodyPr/>
        <a:lstStyle/>
        <a:p>
          <a:endParaRPr lang="en-US"/>
        </a:p>
      </dgm:t>
    </dgm:pt>
    <dgm:pt modelId="{001DC67B-9AA8-493A-B50B-688DDBB74D96}">
      <dgm:prSet/>
      <dgm:spPr/>
      <dgm:t>
        <a:bodyPr/>
        <a:lstStyle/>
        <a:p>
          <a:pPr>
            <a:lnSpc>
              <a:spcPct val="100000"/>
            </a:lnSpc>
          </a:pPr>
          <a:r>
            <a:rPr lang="en-US" b="0" i="0"/>
            <a:t>For fiscal 2025, UHG projects net earnings of $28.15 to $28.65 per share and adjusted net earnings of $29.50 to $30.00 per share.</a:t>
          </a:r>
          <a:endParaRPr lang="en-US"/>
        </a:p>
      </dgm:t>
    </dgm:pt>
    <dgm:pt modelId="{C03785F3-171C-4B44-9D47-8D7E7E31FF93}" type="parTrans" cxnId="{293D2F55-5636-4F01-AF1F-B41AE0D16AA0}">
      <dgm:prSet/>
      <dgm:spPr/>
      <dgm:t>
        <a:bodyPr/>
        <a:lstStyle/>
        <a:p>
          <a:endParaRPr lang="en-US"/>
        </a:p>
      </dgm:t>
    </dgm:pt>
    <dgm:pt modelId="{9ECEC4BB-AE53-4BB2-98AC-5481EC762F75}" type="sibTrans" cxnId="{293D2F55-5636-4F01-AF1F-B41AE0D16AA0}">
      <dgm:prSet/>
      <dgm:spPr/>
      <dgm:t>
        <a:bodyPr/>
        <a:lstStyle/>
        <a:p>
          <a:endParaRPr lang="en-US"/>
        </a:p>
      </dgm:t>
    </dgm:pt>
    <dgm:pt modelId="{01386A84-96CF-4DDB-A054-511FC1F0B89F}">
      <dgm:prSet/>
      <dgm:spPr/>
      <dgm:t>
        <a:bodyPr/>
        <a:lstStyle/>
        <a:p>
          <a:pPr>
            <a:lnSpc>
              <a:spcPct val="100000"/>
            </a:lnSpc>
          </a:pPr>
          <a:r>
            <a:rPr lang="en-US" b="0" i="0"/>
            <a:t>The company forecasts revenues between $450 billion and $455 billion for 2025.</a:t>
          </a:r>
          <a:endParaRPr lang="en-US"/>
        </a:p>
      </dgm:t>
    </dgm:pt>
    <dgm:pt modelId="{DF94157C-E9DD-4676-B722-FCC06623066C}" type="parTrans" cxnId="{506FD83A-EE4F-4C43-BC24-7DB5B9437B2E}">
      <dgm:prSet/>
      <dgm:spPr/>
      <dgm:t>
        <a:bodyPr/>
        <a:lstStyle/>
        <a:p>
          <a:endParaRPr lang="en-US"/>
        </a:p>
      </dgm:t>
    </dgm:pt>
    <dgm:pt modelId="{909E4DC6-BE50-4333-A513-5E3A9EF4B79D}" type="sibTrans" cxnId="{506FD83A-EE4F-4C43-BC24-7DB5B9437B2E}">
      <dgm:prSet/>
      <dgm:spPr/>
      <dgm:t>
        <a:bodyPr/>
        <a:lstStyle/>
        <a:p>
          <a:endParaRPr lang="en-US"/>
        </a:p>
      </dgm:t>
    </dgm:pt>
    <dgm:pt modelId="{C02AFC00-397D-4142-9E62-C43C3ECBA321}" type="pres">
      <dgm:prSet presAssocID="{C7FEFC88-E7AF-433A-B4E2-E512EE846183}" presName="root" presStyleCnt="0">
        <dgm:presLayoutVars>
          <dgm:dir/>
          <dgm:resizeHandles val="exact"/>
        </dgm:presLayoutVars>
      </dgm:prSet>
      <dgm:spPr/>
    </dgm:pt>
    <dgm:pt modelId="{AF5839BF-B7B8-49B0-B041-24CD0553E5CC}" type="pres">
      <dgm:prSet presAssocID="{90C05065-F627-488D-B6C2-D6904CBB9925}" presName="compNode" presStyleCnt="0"/>
      <dgm:spPr/>
    </dgm:pt>
    <dgm:pt modelId="{FBBAA230-F22B-4FB1-8570-69C890B34004}" type="pres">
      <dgm:prSet presAssocID="{90C05065-F627-488D-B6C2-D6904CBB9925}" presName="bgRect" presStyleLbl="bgShp" presStyleIdx="0" presStyleCnt="5"/>
      <dgm:spPr/>
    </dgm:pt>
    <dgm:pt modelId="{EC2271A3-B6E5-4631-8AB3-02BA98087C78}" type="pres">
      <dgm:prSet presAssocID="{90C05065-F627-488D-B6C2-D6904CBB9925}"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517A1FB3-6541-4F11-99FD-043D7999229D}" type="pres">
      <dgm:prSet presAssocID="{90C05065-F627-488D-B6C2-D6904CBB9925}" presName="spaceRect" presStyleCnt="0"/>
      <dgm:spPr/>
    </dgm:pt>
    <dgm:pt modelId="{0710EC8C-6DC6-4FAA-8801-32F45BE08E3F}" type="pres">
      <dgm:prSet presAssocID="{90C05065-F627-488D-B6C2-D6904CBB9925}" presName="parTx" presStyleLbl="revTx" presStyleIdx="0" presStyleCnt="5">
        <dgm:presLayoutVars>
          <dgm:chMax val="0"/>
          <dgm:chPref val="0"/>
        </dgm:presLayoutVars>
      </dgm:prSet>
      <dgm:spPr/>
    </dgm:pt>
    <dgm:pt modelId="{09CBEFFE-8911-4E20-B993-E9E8C5BEC428}" type="pres">
      <dgm:prSet presAssocID="{2FA4940F-543B-47A7-985D-51EDFEE37B16}" presName="sibTrans" presStyleCnt="0"/>
      <dgm:spPr/>
    </dgm:pt>
    <dgm:pt modelId="{651D026C-F566-4E8B-A7CB-97765BC1D9C5}" type="pres">
      <dgm:prSet presAssocID="{C1EAB801-86D3-4BCF-B75E-1A2FCED1830D}" presName="compNode" presStyleCnt="0"/>
      <dgm:spPr/>
    </dgm:pt>
    <dgm:pt modelId="{EED6CCB7-DB9D-44A5-87D3-744AD3819574}" type="pres">
      <dgm:prSet presAssocID="{C1EAB801-86D3-4BCF-B75E-1A2FCED1830D}" presName="bgRect" presStyleLbl="bgShp" presStyleIdx="1" presStyleCnt="5"/>
      <dgm:spPr/>
    </dgm:pt>
    <dgm:pt modelId="{DE9DE2CC-45C7-45B4-8C9F-C8F96C7171B3}" type="pres">
      <dgm:prSet presAssocID="{C1EAB801-86D3-4BCF-B75E-1A2FCED1830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oading"/>
        </a:ext>
      </dgm:extLst>
    </dgm:pt>
    <dgm:pt modelId="{05E33DC7-08D6-4452-88FD-35D4A95BED96}" type="pres">
      <dgm:prSet presAssocID="{C1EAB801-86D3-4BCF-B75E-1A2FCED1830D}" presName="spaceRect" presStyleCnt="0"/>
      <dgm:spPr/>
    </dgm:pt>
    <dgm:pt modelId="{D8FEA690-92C2-4F65-B952-6498BA73B64C}" type="pres">
      <dgm:prSet presAssocID="{C1EAB801-86D3-4BCF-B75E-1A2FCED1830D}" presName="parTx" presStyleLbl="revTx" presStyleIdx="1" presStyleCnt="5">
        <dgm:presLayoutVars>
          <dgm:chMax val="0"/>
          <dgm:chPref val="0"/>
        </dgm:presLayoutVars>
      </dgm:prSet>
      <dgm:spPr/>
    </dgm:pt>
    <dgm:pt modelId="{D3718565-1F21-4A22-BBD8-722905E9B706}" type="pres">
      <dgm:prSet presAssocID="{CC316641-0780-4C04-ADEC-CD45728C2E33}" presName="sibTrans" presStyleCnt="0"/>
      <dgm:spPr/>
    </dgm:pt>
    <dgm:pt modelId="{04F82E54-0464-4947-B00C-C1EF7611CBFD}" type="pres">
      <dgm:prSet presAssocID="{14DB0BA7-F664-4F43-85ED-4B09A1046ABB}" presName="compNode" presStyleCnt="0"/>
      <dgm:spPr/>
    </dgm:pt>
    <dgm:pt modelId="{FAB32FD2-CD99-4E11-962D-AEA5254BA6B1}" type="pres">
      <dgm:prSet presAssocID="{14DB0BA7-F664-4F43-85ED-4B09A1046ABB}" presName="bgRect" presStyleLbl="bgShp" presStyleIdx="2" presStyleCnt="5"/>
      <dgm:spPr/>
    </dgm:pt>
    <dgm:pt modelId="{22704AFC-55E0-40AD-B4F0-72AF105103BB}" type="pres">
      <dgm:prSet presAssocID="{14DB0BA7-F664-4F43-85ED-4B09A1046AB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ers"/>
        </a:ext>
      </dgm:extLst>
    </dgm:pt>
    <dgm:pt modelId="{41674692-6757-4AA8-A6DE-EC4CEAB5AFD3}" type="pres">
      <dgm:prSet presAssocID="{14DB0BA7-F664-4F43-85ED-4B09A1046ABB}" presName="spaceRect" presStyleCnt="0"/>
      <dgm:spPr/>
    </dgm:pt>
    <dgm:pt modelId="{1B166008-AB4F-41D9-BA6C-F16588B21B79}" type="pres">
      <dgm:prSet presAssocID="{14DB0BA7-F664-4F43-85ED-4B09A1046ABB}" presName="parTx" presStyleLbl="revTx" presStyleIdx="2" presStyleCnt="5">
        <dgm:presLayoutVars>
          <dgm:chMax val="0"/>
          <dgm:chPref val="0"/>
        </dgm:presLayoutVars>
      </dgm:prSet>
      <dgm:spPr/>
    </dgm:pt>
    <dgm:pt modelId="{9EBAD1D2-127B-4C93-BFA4-3E3815CC1BC0}" type="pres">
      <dgm:prSet presAssocID="{2613BFAA-61AA-4894-A269-0F60A9FCACBD}" presName="sibTrans" presStyleCnt="0"/>
      <dgm:spPr/>
    </dgm:pt>
    <dgm:pt modelId="{111D6F80-63B6-4B09-B66D-CC8CFE2CE7D4}" type="pres">
      <dgm:prSet presAssocID="{001DC67B-9AA8-493A-B50B-688DDBB74D96}" presName="compNode" presStyleCnt="0"/>
      <dgm:spPr/>
    </dgm:pt>
    <dgm:pt modelId="{6CC8270E-F13D-4A99-B2FB-B9DD95A904FE}" type="pres">
      <dgm:prSet presAssocID="{001DC67B-9AA8-493A-B50B-688DDBB74D96}" presName="bgRect" presStyleLbl="bgShp" presStyleIdx="3" presStyleCnt="5"/>
      <dgm:spPr/>
    </dgm:pt>
    <dgm:pt modelId="{002D4A50-5679-4113-BB83-DF601E8F697D}" type="pres">
      <dgm:prSet presAssocID="{001DC67B-9AA8-493A-B50B-688DDBB74D96}"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6B8704D6-CC7A-4AC5-BDC5-3991717634D2}" type="pres">
      <dgm:prSet presAssocID="{001DC67B-9AA8-493A-B50B-688DDBB74D96}" presName="spaceRect" presStyleCnt="0"/>
      <dgm:spPr/>
    </dgm:pt>
    <dgm:pt modelId="{D298228B-CE2C-40F9-B8C0-19777D91A3C8}" type="pres">
      <dgm:prSet presAssocID="{001DC67B-9AA8-493A-B50B-688DDBB74D96}" presName="parTx" presStyleLbl="revTx" presStyleIdx="3" presStyleCnt="5">
        <dgm:presLayoutVars>
          <dgm:chMax val="0"/>
          <dgm:chPref val="0"/>
        </dgm:presLayoutVars>
      </dgm:prSet>
      <dgm:spPr/>
    </dgm:pt>
    <dgm:pt modelId="{0A5619E9-4039-4798-8130-9B9E9A10113C}" type="pres">
      <dgm:prSet presAssocID="{9ECEC4BB-AE53-4BB2-98AC-5481EC762F75}" presName="sibTrans" presStyleCnt="0"/>
      <dgm:spPr/>
    </dgm:pt>
    <dgm:pt modelId="{AFAAF73E-F1B7-4522-9BF4-86C8BC33895A}" type="pres">
      <dgm:prSet presAssocID="{01386A84-96CF-4DDB-A054-511FC1F0B89F}" presName="compNode" presStyleCnt="0"/>
      <dgm:spPr/>
    </dgm:pt>
    <dgm:pt modelId="{475E2C2D-33F2-4E67-A9C4-F441E5D77E3C}" type="pres">
      <dgm:prSet presAssocID="{01386A84-96CF-4DDB-A054-511FC1F0B89F}" presName="bgRect" presStyleLbl="bgShp" presStyleIdx="4" presStyleCnt="5"/>
      <dgm:spPr/>
    </dgm:pt>
    <dgm:pt modelId="{59975555-C760-4FC9-A0E4-D7B1BB244F19}" type="pres">
      <dgm:prSet presAssocID="{01386A84-96CF-4DDB-A054-511FC1F0B89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ollar"/>
        </a:ext>
      </dgm:extLst>
    </dgm:pt>
    <dgm:pt modelId="{C3F643D1-69A2-40CE-B631-4DAE92E08C75}" type="pres">
      <dgm:prSet presAssocID="{01386A84-96CF-4DDB-A054-511FC1F0B89F}" presName="spaceRect" presStyleCnt="0"/>
      <dgm:spPr/>
    </dgm:pt>
    <dgm:pt modelId="{FBD86468-1641-42FA-BE38-43E41682FF44}" type="pres">
      <dgm:prSet presAssocID="{01386A84-96CF-4DDB-A054-511FC1F0B89F}" presName="parTx" presStyleLbl="revTx" presStyleIdx="4" presStyleCnt="5">
        <dgm:presLayoutVars>
          <dgm:chMax val="0"/>
          <dgm:chPref val="0"/>
        </dgm:presLayoutVars>
      </dgm:prSet>
      <dgm:spPr/>
    </dgm:pt>
  </dgm:ptLst>
  <dgm:cxnLst>
    <dgm:cxn modelId="{66E4F800-7244-4E3B-9853-DA75D69A7B65}" type="presOf" srcId="{C1EAB801-86D3-4BCF-B75E-1A2FCED1830D}" destId="{D8FEA690-92C2-4F65-B952-6498BA73B64C}" srcOrd="0" destOrd="0" presId="urn:microsoft.com/office/officeart/2018/2/layout/IconVerticalSolidList"/>
    <dgm:cxn modelId="{93F2E328-B0C4-4ABB-A4CD-E1CA6640D4CE}" type="presOf" srcId="{C7FEFC88-E7AF-433A-B4E2-E512EE846183}" destId="{C02AFC00-397D-4142-9E62-C43C3ECBA321}" srcOrd="0" destOrd="0" presId="urn:microsoft.com/office/officeart/2018/2/layout/IconVerticalSolidList"/>
    <dgm:cxn modelId="{506FD83A-EE4F-4C43-BC24-7DB5B9437B2E}" srcId="{C7FEFC88-E7AF-433A-B4E2-E512EE846183}" destId="{01386A84-96CF-4DDB-A054-511FC1F0B89F}" srcOrd="4" destOrd="0" parTransId="{DF94157C-E9DD-4676-B722-FCC06623066C}" sibTransId="{909E4DC6-BE50-4333-A513-5E3A9EF4B79D}"/>
    <dgm:cxn modelId="{293D2F55-5636-4F01-AF1F-B41AE0D16AA0}" srcId="{C7FEFC88-E7AF-433A-B4E2-E512EE846183}" destId="{001DC67B-9AA8-493A-B50B-688DDBB74D96}" srcOrd="3" destOrd="0" parTransId="{C03785F3-171C-4B44-9D47-8D7E7E31FF93}" sibTransId="{9ECEC4BB-AE53-4BB2-98AC-5481EC762F75}"/>
    <dgm:cxn modelId="{619698A7-661A-4FE0-8B26-3DD62D6C8F95}" srcId="{C7FEFC88-E7AF-433A-B4E2-E512EE846183}" destId="{14DB0BA7-F664-4F43-85ED-4B09A1046ABB}" srcOrd="2" destOrd="0" parTransId="{DBB4D4B8-081C-4AC0-BE05-BB72FE360511}" sibTransId="{2613BFAA-61AA-4894-A269-0F60A9FCACBD}"/>
    <dgm:cxn modelId="{B7CA1BB0-F288-40FD-A4B3-5ECE5EBC563F}" type="presOf" srcId="{90C05065-F627-488D-B6C2-D6904CBB9925}" destId="{0710EC8C-6DC6-4FAA-8801-32F45BE08E3F}" srcOrd="0" destOrd="0" presId="urn:microsoft.com/office/officeart/2018/2/layout/IconVerticalSolidList"/>
    <dgm:cxn modelId="{C292BBBE-FF8D-4242-93BF-C4A816E58888}" srcId="{C7FEFC88-E7AF-433A-B4E2-E512EE846183}" destId="{90C05065-F627-488D-B6C2-D6904CBB9925}" srcOrd="0" destOrd="0" parTransId="{2809BA51-CA96-4D3E-9620-4329BAFF3DF4}" sibTransId="{2FA4940F-543B-47A7-985D-51EDFEE37B16}"/>
    <dgm:cxn modelId="{EB5B98D7-9E5D-4134-AACB-D202316F4AFF}" type="presOf" srcId="{14DB0BA7-F664-4F43-85ED-4B09A1046ABB}" destId="{1B166008-AB4F-41D9-BA6C-F16588B21B79}" srcOrd="0" destOrd="0" presId="urn:microsoft.com/office/officeart/2018/2/layout/IconVerticalSolidList"/>
    <dgm:cxn modelId="{64DDCAD9-A6F2-401E-87EF-E60E2CDE4274}" srcId="{C7FEFC88-E7AF-433A-B4E2-E512EE846183}" destId="{C1EAB801-86D3-4BCF-B75E-1A2FCED1830D}" srcOrd="1" destOrd="0" parTransId="{39F8AC1B-2C8D-4A2F-91FD-EB8C856F5E2D}" sibTransId="{CC316641-0780-4C04-ADEC-CD45728C2E33}"/>
    <dgm:cxn modelId="{967FCCE5-D6D3-403F-B099-D2C8AD519A1E}" type="presOf" srcId="{01386A84-96CF-4DDB-A054-511FC1F0B89F}" destId="{FBD86468-1641-42FA-BE38-43E41682FF44}" srcOrd="0" destOrd="0" presId="urn:microsoft.com/office/officeart/2018/2/layout/IconVerticalSolidList"/>
    <dgm:cxn modelId="{1BB398F9-1629-48EE-919C-A42D10F32CE8}" type="presOf" srcId="{001DC67B-9AA8-493A-B50B-688DDBB74D96}" destId="{D298228B-CE2C-40F9-B8C0-19777D91A3C8}" srcOrd="0" destOrd="0" presId="urn:microsoft.com/office/officeart/2018/2/layout/IconVerticalSolidList"/>
    <dgm:cxn modelId="{30D2D82F-F705-4D49-B504-6A7D721C1345}" type="presParOf" srcId="{C02AFC00-397D-4142-9E62-C43C3ECBA321}" destId="{AF5839BF-B7B8-49B0-B041-24CD0553E5CC}" srcOrd="0" destOrd="0" presId="urn:microsoft.com/office/officeart/2018/2/layout/IconVerticalSolidList"/>
    <dgm:cxn modelId="{2FE2243B-A8DA-44F0-94E4-4D6C9CD9A923}" type="presParOf" srcId="{AF5839BF-B7B8-49B0-B041-24CD0553E5CC}" destId="{FBBAA230-F22B-4FB1-8570-69C890B34004}" srcOrd="0" destOrd="0" presId="urn:microsoft.com/office/officeart/2018/2/layout/IconVerticalSolidList"/>
    <dgm:cxn modelId="{6DADB0CC-E717-430B-B94A-A5FD2EF08337}" type="presParOf" srcId="{AF5839BF-B7B8-49B0-B041-24CD0553E5CC}" destId="{EC2271A3-B6E5-4631-8AB3-02BA98087C78}" srcOrd="1" destOrd="0" presId="urn:microsoft.com/office/officeart/2018/2/layout/IconVerticalSolidList"/>
    <dgm:cxn modelId="{0A7DBFC4-7D1B-4A91-B305-B127669616B8}" type="presParOf" srcId="{AF5839BF-B7B8-49B0-B041-24CD0553E5CC}" destId="{517A1FB3-6541-4F11-99FD-043D7999229D}" srcOrd="2" destOrd="0" presId="urn:microsoft.com/office/officeart/2018/2/layout/IconVerticalSolidList"/>
    <dgm:cxn modelId="{B00CDB2D-AFFA-4339-B8B6-097E8250C7CC}" type="presParOf" srcId="{AF5839BF-B7B8-49B0-B041-24CD0553E5CC}" destId="{0710EC8C-6DC6-4FAA-8801-32F45BE08E3F}" srcOrd="3" destOrd="0" presId="urn:microsoft.com/office/officeart/2018/2/layout/IconVerticalSolidList"/>
    <dgm:cxn modelId="{ADDDB5C5-4CA0-4512-AF48-3173DC382819}" type="presParOf" srcId="{C02AFC00-397D-4142-9E62-C43C3ECBA321}" destId="{09CBEFFE-8911-4E20-B993-E9E8C5BEC428}" srcOrd="1" destOrd="0" presId="urn:microsoft.com/office/officeart/2018/2/layout/IconVerticalSolidList"/>
    <dgm:cxn modelId="{8AB94689-602F-403F-8571-4AFD7AD345FA}" type="presParOf" srcId="{C02AFC00-397D-4142-9E62-C43C3ECBA321}" destId="{651D026C-F566-4E8B-A7CB-97765BC1D9C5}" srcOrd="2" destOrd="0" presId="urn:microsoft.com/office/officeart/2018/2/layout/IconVerticalSolidList"/>
    <dgm:cxn modelId="{4B00220A-3537-4175-B5EC-0FDE7EA4E5C9}" type="presParOf" srcId="{651D026C-F566-4E8B-A7CB-97765BC1D9C5}" destId="{EED6CCB7-DB9D-44A5-87D3-744AD3819574}" srcOrd="0" destOrd="0" presId="urn:microsoft.com/office/officeart/2018/2/layout/IconVerticalSolidList"/>
    <dgm:cxn modelId="{DF097CFE-21C4-426B-B16C-6365D27C61D1}" type="presParOf" srcId="{651D026C-F566-4E8B-A7CB-97765BC1D9C5}" destId="{DE9DE2CC-45C7-45B4-8C9F-C8F96C7171B3}" srcOrd="1" destOrd="0" presId="urn:microsoft.com/office/officeart/2018/2/layout/IconVerticalSolidList"/>
    <dgm:cxn modelId="{BE6A2D3F-09C5-4168-9496-53935E7F2FB2}" type="presParOf" srcId="{651D026C-F566-4E8B-A7CB-97765BC1D9C5}" destId="{05E33DC7-08D6-4452-88FD-35D4A95BED96}" srcOrd="2" destOrd="0" presId="urn:microsoft.com/office/officeart/2018/2/layout/IconVerticalSolidList"/>
    <dgm:cxn modelId="{0635CDC9-7CA5-4692-B94B-357F36F39965}" type="presParOf" srcId="{651D026C-F566-4E8B-A7CB-97765BC1D9C5}" destId="{D8FEA690-92C2-4F65-B952-6498BA73B64C}" srcOrd="3" destOrd="0" presId="urn:microsoft.com/office/officeart/2018/2/layout/IconVerticalSolidList"/>
    <dgm:cxn modelId="{450B4B74-DB5E-49DB-BF47-859A5DF8AAD7}" type="presParOf" srcId="{C02AFC00-397D-4142-9E62-C43C3ECBA321}" destId="{D3718565-1F21-4A22-BBD8-722905E9B706}" srcOrd="3" destOrd="0" presId="urn:microsoft.com/office/officeart/2018/2/layout/IconVerticalSolidList"/>
    <dgm:cxn modelId="{A05E0E78-3849-4227-98AC-621CA39581C5}" type="presParOf" srcId="{C02AFC00-397D-4142-9E62-C43C3ECBA321}" destId="{04F82E54-0464-4947-B00C-C1EF7611CBFD}" srcOrd="4" destOrd="0" presId="urn:microsoft.com/office/officeart/2018/2/layout/IconVerticalSolidList"/>
    <dgm:cxn modelId="{D051D588-788F-473A-9E5A-A72DD17C0808}" type="presParOf" srcId="{04F82E54-0464-4947-B00C-C1EF7611CBFD}" destId="{FAB32FD2-CD99-4E11-962D-AEA5254BA6B1}" srcOrd="0" destOrd="0" presId="urn:microsoft.com/office/officeart/2018/2/layout/IconVerticalSolidList"/>
    <dgm:cxn modelId="{1D607CFE-E106-4E8A-8832-EC12691A2491}" type="presParOf" srcId="{04F82E54-0464-4947-B00C-C1EF7611CBFD}" destId="{22704AFC-55E0-40AD-B4F0-72AF105103BB}" srcOrd="1" destOrd="0" presId="urn:microsoft.com/office/officeart/2018/2/layout/IconVerticalSolidList"/>
    <dgm:cxn modelId="{AE72FE07-C1A0-4526-AFA9-28EF27807B86}" type="presParOf" srcId="{04F82E54-0464-4947-B00C-C1EF7611CBFD}" destId="{41674692-6757-4AA8-A6DE-EC4CEAB5AFD3}" srcOrd="2" destOrd="0" presId="urn:microsoft.com/office/officeart/2018/2/layout/IconVerticalSolidList"/>
    <dgm:cxn modelId="{3FA45517-D123-4E22-9C5D-D683A19DC991}" type="presParOf" srcId="{04F82E54-0464-4947-B00C-C1EF7611CBFD}" destId="{1B166008-AB4F-41D9-BA6C-F16588B21B79}" srcOrd="3" destOrd="0" presId="urn:microsoft.com/office/officeart/2018/2/layout/IconVerticalSolidList"/>
    <dgm:cxn modelId="{8D77B991-323B-434C-A45F-AE7203949C70}" type="presParOf" srcId="{C02AFC00-397D-4142-9E62-C43C3ECBA321}" destId="{9EBAD1D2-127B-4C93-BFA4-3E3815CC1BC0}" srcOrd="5" destOrd="0" presId="urn:microsoft.com/office/officeart/2018/2/layout/IconVerticalSolidList"/>
    <dgm:cxn modelId="{5F33F4B8-6DFC-4DBD-BF85-51BD00207965}" type="presParOf" srcId="{C02AFC00-397D-4142-9E62-C43C3ECBA321}" destId="{111D6F80-63B6-4B09-B66D-CC8CFE2CE7D4}" srcOrd="6" destOrd="0" presId="urn:microsoft.com/office/officeart/2018/2/layout/IconVerticalSolidList"/>
    <dgm:cxn modelId="{D8776FC1-7252-4E69-BC32-CC89ADC59136}" type="presParOf" srcId="{111D6F80-63B6-4B09-B66D-CC8CFE2CE7D4}" destId="{6CC8270E-F13D-4A99-B2FB-B9DD95A904FE}" srcOrd="0" destOrd="0" presId="urn:microsoft.com/office/officeart/2018/2/layout/IconVerticalSolidList"/>
    <dgm:cxn modelId="{8E8F3ADB-613C-49FA-8A79-EF3A6E512AAC}" type="presParOf" srcId="{111D6F80-63B6-4B09-B66D-CC8CFE2CE7D4}" destId="{002D4A50-5679-4113-BB83-DF601E8F697D}" srcOrd="1" destOrd="0" presId="urn:microsoft.com/office/officeart/2018/2/layout/IconVerticalSolidList"/>
    <dgm:cxn modelId="{19BA2184-A5D4-4987-896F-17E2EFB81311}" type="presParOf" srcId="{111D6F80-63B6-4B09-B66D-CC8CFE2CE7D4}" destId="{6B8704D6-CC7A-4AC5-BDC5-3991717634D2}" srcOrd="2" destOrd="0" presId="urn:microsoft.com/office/officeart/2018/2/layout/IconVerticalSolidList"/>
    <dgm:cxn modelId="{80BA8C44-187D-4ED9-BB69-5E0E2AC91504}" type="presParOf" srcId="{111D6F80-63B6-4B09-B66D-CC8CFE2CE7D4}" destId="{D298228B-CE2C-40F9-B8C0-19777D91A3C8}" srcOrd="3" destOrd="0" presId="urn:microsoft.com/office/officeart/2018/2/layout/IconVerticalSolidList"/>
    <dgm:cxn modelId="{D07598FC-95CB-45F1-AF77-5E964D841816}" type="presParOf" srcId="{C02AFC00-397D-4142-9E62-C43C3ECBA321}" destId="{0A5619E9-4039-4798-8130-9B9E9A10113C}" srcOrd="7" destOrd="0" presId="urn:microsoft.com/office/officeart/2018/2/layout/IconVerticalSolidList"/>
    <dgm:cxn modelId="{F483FDBA-AA35-4901-9D3C-1150E0270B23}" type="presParOf" srcId="{C02AFC00-397D-4142-9E62-C43C3ECBA321}" destId="{AFAAF73E-F1B7-4522-9BF4-86C8BC33895A}" srcOrd="8" destOrd="0" presId="urn:microsoft.com/office/officeart/2018/2/layout/IconVerticalSolidList"/>
    <dgm:cxn modelId="{FD432F8A-AE76-461B-BBB2-095A9B917BA9}" type="presParOf" srcId="{AFAAF73E-F1B7-4522-9BF4-86C8BC33895A}" destId="{475E2C2D-33F2-4E67-A9C4-F441E5D77E3C}" srcOrd="0" destOrd="0" presId="urn:microsoft.com/office/officeart/2018/2/layout/IconVerticalSolidList"/>
    <dgm:cxn modelId="{E23F1A92-8B7A-43D2-BAA3-134506A4B26B}" type="presParOf" srcId="{AFAAF73E-F1B7-4522-9BF4-86C8BC33895A}" destId="{59975555-C760-4FC9-A0E4-D7B1BB244F19}" srcOrd="1" destOrd="0" presId="urn:microsoft.com/office/officeart/2018/2/layout/IconVerticalSolidList"/>
    <dgm:cxn modelId="{1D478867-B514-467B-8508-77A084DFA48A}" type="presParOf" srcId="{AFAAF73E-F1B7-4522-9BF4-86C8BC33895A}" destId="{C3F643D1-69A2-40CE-B631-4DAE92E08C75}" srcOrd="2" destOrd="0" presId="urn:microsoft.com/office/officeart/2018/2/layout/IconVerticalSolidList"/>
    <dgm:cxn modelId="{2CD31652-6C8C-4C48-A8DF-C7C779C133B3}" type="presParOf" srcId="{AFAAF73E-F1B7-4522-9BF4-86C8BC33895A}" destId="{FBD86468-1641-42FA-BE38-43E41682FF4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07A8BA-42A1-488F-BB88-5BCF5B9251E0}"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232C4F83-E026-492F-9DBC-F3EBBEC06FFF}">
      <dgm:prSet/>
      <dgm:spPr/>
      <dgm:t>
        <a:bodyPr/>
        <a:lstStyle/>
        <a:p>
          <a:r>
            <a:rPr lang="en-US"/>
            <a:t>Potential Damages:</a:t>
          </a:r>
        </a:p>
      </dgm:t>
    </dgm:pt>
    <dgm:pt modelId="{098D75B6-0DFC-4D2E-BC79-003A202E6166}" type="parTrans" cxnId="{F5F6779D-6A9F-4FB1-8FC4-853D3A73FB03}">
      <dgm:prSet/>
      <dgm:spPr/>
      <dgm:t>
        <a:bodyPr/>
        <a:lstStyle/>
        <a:p>
          <a:endParaRPr lang="en-US"/>
        </a:p>
      </dgm:t>
    </dgm:pt>
    <dgm:pt modelId="{00273F16-D5E4-45CD-B867-2AFFC597B118}" type="sibTrans" cxnId="{F5F6779D-6A9F-4FB1-8FC4-853D3A73FB03}">
      <dgm:prSet/>
      <dgm:spPr/>
      <dgm:t>
        <a:bodyPr/>
        <a:lstStyle/>
        <a:p>
          <a:endParaRPr lang="en-US"/>
        </a:p>
      </dgm:t>
    </dgm:pt>
    <dgm:pt modelId="{108A31CB-21D1-4C47-8D2A-1102DFDB297D}">
      <dgm:prSet/>
      <dgm:spPr/>
      <dgm:t>
        <a:bodyPr/>
        <a:lstStyle/>
        <a:p>
          <a:r>
            <a:rPr lang="en-US"/>
            <a:t>The class action could exceed $5 million in damages</a:t>
          </a:r>
        </a:p>
      </dgm:t>
    </dgm:pt>
    <dgm:pt modelId="{E8C70BD9-06EE-48B2-A989-C69C4CAEB2CF}" type="parTrans" cxnId="{509BE655-5A33-4DDA-A87A-08E75088E9AE}">
      <dgm:prSet/>
      <dgm:spPr/>
      <dgm:t>
        <a:bodyPr/>
        <a:lstStyle/>
        <a:p>
          <a:endParaRPr lang="en-US"/>
        </a:p>
      </dgm:t>
    </dgm:pt>
    <dgm:pt modelId="{51F7A683-ADA4-4BC8-B6CD-E10B4D948571}" type="sibTrans" cxnId="{509BE655-5A33-4DDA-A87A-08E75088E9AE}">
      <dgm:prSet/>
      <dgm:spPr/>
      <dgm:t>
        <a:bodyPr/>
        <a:lstStyle/>
        <a:p>
          <a:endParaRPr lang="en-US"/>
        </a:p>
      </dgm:t>
    </dgm:pt>
    <dgm:pt modelId="{06AF15FC-411E-4D38-97B1-28FCD99DF2DC}">
      <dgm:prSet/>
      <dgm:spPr/>
      <dgm:t>
        <a:bodyPr/>
        <a:lstStyle/>
        <a:p>
          <a:r>
            <a:rPr lang="en-US"/>
            <a:t>Plaintiffs seek compensation for financial losses and an injunction to prevent similar incidents</a:t>
          </a:r>
        </a:p>
      </dgm:t>
    </dgm:pt>
    <dgm:pt modelId="{977D05FC-FB8D-4B44-BB7E-82A24AE9E9E0}" type="parTrans" cxnId="{CA3CDD3B-2465-407E-9A69-A2DD0A82D235}">
      <dgm:prSet/>
      <dgm:spPr/>
      <dgm:t>
        <a:bodyPr/>
        <a:lstStyle/>
        <a:p>
          <a:endParaRPr lang="en-US"/>
        </a:p>
      </dgm:t>
    </dgm:pt>
    <dgm:pt modelId="{9F57ECBA-ED1E-4F6B-89E9-89FEDB7E143D}" type="sibTrans" cxnId="{CA3CDD3B-2465-407E-9A69-A2DD0A82D235}">
      <dgm:prSet/>
      <dgm:spPr/>
      <dgm:t>
        <a:bodyPr/>
        <a:lstStyle/>
        <a:p>
          <a:endParaRPr lang="en-US"/>
        </a:p>
      </dgm:t>
    </dgm:pt>
    <dgm:pt modelId="{80EEAC53-BE5A-4C3F-A2CE-4C962A928B99}">
      <dgm:prSet/>
      <dgm:spPr/>
      <dgm:t>
        <a:bodyPr/>
        <a:lstStyle/>
        <a:p>
          <a:r>
            <a:rPr lang="en-US"/>
            <a:t>Regulatory Investigation:</a:t>
          </a:r>
        </a:p>
      </dgm:t>
    </dgm:pt>
    <dgm:pt modelId="{8AC21C82-578D-41DA-BC52-44564052241E}" type="parTrans" cxnId="{702D7A0F-0BB8-44A8-A19B-5467BC89E49C}">
      <dgm:prSet/>
      <dgm:spPr/>
      <dgm:t>
        <a:bodyPr/>
        <a:lstStyle/>
        <a:p>
          <a:endParaRPr lang="en-US"/>
        </a:p>
      </dgm:t>
    </dgm:pt>
    <dgm:pt modelId="{3CDF7073-0A0C-4A35-BC85-235FF1340333}" type="sibTrans" cxnId="{702D7A0F-0BB8-44A8-A19B-5467BC89E49C}">
      <dgm:prSet/>
      <dgm:spPr/>
      <dgm:t>
        <a:bodyPr/>
        <a:lstStyle/>
        <a:p>
          <a:endParaRPr lang="en-US"/>
        </a:p>
      </dgm:t>
    </dgm:pt>
    <dgm:pt modelId="{5B489D32-E7B9-4ADB-A2A0-FB2727FAD483}">
      <dgm:prSet/>
      <dgm:spPr/>
      <dgm:t>
        <a:bodyPr/>
        <a:lstStyle/>
        <a:p>
          <a:r>
            <a:rPr lang="en-US"/>
            <a:t>The Office for Civil Rights (OCR) launched an investigation to determine if the breach resulted from HIPAA Security Rule violations</a:t>
          </a:r>
        </a:p>
      </dgm:t>
    </dgm:pt>
    <dgm:pt modelId="{EF7C3FD6-5144-4A7F-8DFA-8419DC4654A1}" type="parTrans" cxnId="{99723C34-5026-4799-80B5-5E50DB9F9FE4}">
      <dgm:prSet/>
      <dgm:spPr/>
      <dgm:t>
        <a:bodyPr/>
        <a:lstStyle/>
        <a:p>
          <a:endParaRPr lang="en-US"/>
        </a:p>
      </dgm:t>
    </dgm:pt>
    <dgm:pt modelId="{B2BC790E-ED96-4701-BE59-B5CD8A917714}" type="sibTrans" cxnId="{99723C34-5026-4799-80B5-5E50DB9F9FE4}">
      <dgm:prSet/>
      <dgm:spPr/>
      <dgm:t>
        <a:bodyPr/>
        <a:lstStyle/>
        <a:p>
          <a:endParaRPr lang="en-US"/>
        </a:p>
      </dgm:t>
    </dgm:pt>
    <dgm:pt modelId="{99A17E0E-3C0D-46C8-AF8C-124439580F24}">
      <dgm:prSet/>
      <dgm:spPr/>
      <dgm:t>
        <a:bodyPr/>
        <a:lstStyle/>
        <a:p>
          <a:r>
            <a:rPr lang="en-US"/>
            <a:t>Notification Requirements:</a:t>
          </a:r>
        </a:p>
      </dgm:t>
    </dgm:pt>
    <dgm:pt modelId="{F5267B9F-B3A2-40C6-858D-1C85FB60966B}" type="parTrans" cxnId="{3FC36425-1FAE-4283-8B53-01CE51678EBB}">
      <dgm:prSet/>
      <dgm:spPr/>
      <dgm:t>
        <a:bodyPr/>
        <a:lstStyle/>
        <a:p>
          <a:endParaRPr lang="en-US"/>
        </a:p>
      </dgm:t>
    </dgm:pt>
    <dgm:pt modelId="{7969F688-20C5-444A-B9EC-E28010B71537}" type="sibTrans" cxnId="{3FC36425-1FAE-4283-8B53-01CE51678EBB}">
      <dgm:prSet/>
      <dgm:spPr/>
      <dgm:t>
        <a:bodyPr/>
        <a:lstStyle/>
        <a:p>
          <a:endParaRPr lang="en-US"/>
        </a:p>
      </dgm:t>
    </dgm:pt>
    <dgm:pt modelId="{40CCCE3C-6538-4BF9-AFF3-9E1CE4D9E417}">
      <dgm:prSet/>
      <dgm:spPr/>
      <dgm:t>
        <a:bodyPr/>
        <a:lstStyle/>
        <a:p>
          <a:r>
            <a:rPr lang="en-US"/>
            <a:t>Senators have urged UHG to issue breach notifications by June 21, 2024</a:t>
          </a:r>
        </a:p>
      </dgm:t>
    </dgm:pt>
    <dgm:pt modelId="{7478CD3B-19F8-4278-A68E-984449EF9E90}" type="parTrans" cxnId="{6B81AF1A-772C-467B-968C-094932CE5E66}">
      <dgm:prSet/>
      <dgm:spPr/>
      <dgm:t>
        <a:bodyPr/>
        <a:lstStyle/>
        <a:p>
          <a:endParaRPr lang="en-US"/>
        </a:p>
      </dgm:t>
    </dgm:pt>
    <dgm:pt modelId="{997FF287-E0D3-4152-9982-D726107A6AE1}" type="sibTrans" cxnId="{6B81AF1A-772C-467B-968C-094932CE5E66}">
      <dgm:prSet/>
      <dgm:spPr/>
      <dgm:t>
        <a:bodyPr/>
        <a:lstStyle/>
        <a:p>
          <a:endParaRPr lang="en-US"/>
        </a:p>
      </dgm:t>
    </dgm:pt>
    <dgm:pt modelId="{ED86F864-6E4B-4721-9613-B3788EC6ED4C}">
      <dgm:prSet/>
      <dgm:spPr/>
      <dgm:t>
        <a:bodyPr/>
        <a:lstStyle/>
        <a:p>
          <a:r>
            <a:rPr lang="en-US"/>
            <a:t>Failure to comply with HIPAA Breach Notification Rule could lead to additional penalties</a:t>
          </a:r>
        </a:p>
      </dgm:t>
    </dgm:pt>
    <dgm:pt modelId="{58B7A4A6-74EC-4DD9-964D-111F575C4F2B}" type="parTrans" cxnId="{03E7D8E1-7D12-4FDA-87D6-6DB644343458}">
      <dgm:prSet/>
      <dgm:spPr/>
      <dgm:t>
        <a:bodyPr/>
        <a:lstStyle/>
        <a:p>
          <a:endParaRPr lang="en-US"/>
        </a:p>
      </dgm:t>
    </dgm:pt>
    <dgm:pt modelId="{94D299E4-F846-4C25-A5AB-0384356A329F}" type="sibTrans" cxnId="{03E7D8E1-7D12-4FDA-87D6-6DB644343458}">
      <dgm:prSet/>
      <dgm:spPr/>
      <dgm:t>
        <a:bodyPr/>
        <a:lstStyle/>
        <a:p>
          <a:endParaRPr lang="en-US"/>
        </a:p>
      </dgm:t>
    </dgm:pt>
    <dgm:pt modelId="{2DCDA4BE-84CB-42F8-90BE-D593AD0A017C}" type="pres">
      <dgm:prSet presAssocID="{9B07A8BA-42A1-488F-BB88-5BCF5B9251E0}" presName="Name0" presStyleCnt="0">
        <dgm:presLayoutVars>
          <dgm:dir/>
          <dgm:animLvl val="lvl"/>
          <dgm:resizeHandles val="exact"/>
        </dgm:presLayoutVars>
      </dgm:prSet>
      <dgm:spPr/>
    </dgm:pt>
    <dgm:pt modelId="{E4CC10C8-49EE-4A0B-AC02-6F1192100396}" type="pres">
      <dgm:prSet presAssocID="{232C4F83-E026-492F-9DBC-F3EBBEC06FFF}" presName="linNode" presStyleCnt="0"/>
      <dgm:spPr/>
    </dgm:pt>
    <dgm:pt modelId="{8F4A9CB3-3B99-4035-8D45-22B6733CDD1A}" type="pres">
      <dgm:prSet presAssocID="{232C4F83-E026-492F-9DBC-F3EBBEC06FFF}" presName="parentText" presStyleLbl="node1" presStyleIdx="0" presStyleCnt="3">
        <dgm:presLayoutVars>
          <dgm:chMax val="1"/>
          <dgm:bulletEnabled val="1"/>
        </dgm:presLayoutVars>
      </dgm:prSet>
      <dgm:spPr/>
    </dgm:pt>
    <dgm:pt modelId="{5DE283D8-D3EF-42A3-900B-B647D3C355A2}" type="pres">
      <dgm:prSet presAssocID="{232C4F83-E026-492F-9DBC-F3EBBEC06FFF}" presName="descendantText" presStyleLbl="alignAccFollowNode1" presStyleIdx="0" presStyleCnt="3">
        <dgm:presLayoutVars>
          <dgm:bulletEnabled val="1"/>
        </dgm:presLayoutVars>
      </dgm:prSet>
      <dgm:spPr/>
    </dgm:pt>
    <dgm:pt modelId="{C72F8CA9-E617-4D88-BA56-CB02992826C6}" type="pres">
      <dgm:prSet presAssocID="{00273F16-D5E4-45CD-B867-2AFFC597B118}" presName="sp" presStyleCnt="0"/>
      <dgm:spPr/>
    </dgm:pt>
    <dgm:pt modelId="{3949CBB2-01A9-4F63-AECD-CF51F9B180E2}" type="pres">
      <dgm:prSet presAssocID="{80EEAC53-BE5A-4C3F-A2CE-4C962A928B99}" presName="linNode" presStyleCnt="0"/>
      <dgm:spPr/>
    </dgm:pt>
    <dgm:pt modelId="{D148295B-5312-4243-A3CC-8856910066CC}" type="pres">
      <dgm:prSet presAssocID="{80EEAC53-BE5A-4C3F-A2CE-4C962A928B99}" presName="parentText" presStyleLbl="node1" presStyleIdx="1" presStyleCnt="3">
        <dgm:presLayoutVars>
          <dgm:chMax val="1"/>
          <dgm:bulletEnabled val="1"/>
        </dgm:presLayoutVars>
      </dgm:prSet>
      <dgm:spPr/>
    </dgm:pt>
    <dgm:pt modelId="{620B3267-11FF-4924-A15F-60FB59572745}" type="pres">
      <dgm:prSet presAssocID="{80EEAC53-BE5A-4C3F-A2CE-4C962A928B99}" presName="descendantText" presStyleLbl="alignAccFollowNode1" presStyleIdx="1" presStyleCnt="3">
        <dgm:presLayoutVars>
          <dgm:bulletEnabled val="1"/>
        </dgm:presLayoutVars>
      </dgm:prSet>
      <dgm:spPr/>
    </dgm:pt>
    <dgm:pt modelId="{395B9A4B-3092-4625-96EB-9901DD41D5F7}" type="pres">
      <dgm:prSet presAssocID="{3CDF7073-0A0C-4A35-BC85-235FF1340333}" presName="sp" presStyleCnt="0"/>
      <dgm:spPr/>
    </dgm:pt>
    <dgm:pt modelId="{6F5538F9-2105-4419-A1B1-0C21F5924B5B}" type="pres">
      <dgm:prSet presAssocID="{99A17E0E-3C0D-46C8-AF8C-124439580F24}" presName="linNode" presStyleCnt="0"/>
      <dgm:spPr/>
    </dgm:pt>
    <dgm:pt modelId="{14DAF8D5-0830-4F16-B3EF-084EB75A336F}" type="pres">
      <dgm:prSet presAssocID="{99A17E0E-3C0D-46C8-AF8C-124439580F24}" presName="parentText" presStyleLbl="node1" presStyleIdx="2" presStyleCnt="3">
        <dgm:presLayoutVars>
          <dgm:chMax val="1"/>
          <dgm:bulletEnabled val="1"/>
        </dgm:presLayoutVars>
      </dgm:prSet>
      <dgm:spPr/>
    </dgm:pt>
    <dgm:pt modelId="{D0B5FDEA-343F-4F7A-82D6-CF8C87835272}" type="pres">
      <dgm:prSet presAssocID="{99A17E0E-3C0D-46C8-AF8C-124439580F24}" presName="descendantText" presStyleLbl="alignAccFollowNode1" presStyleIdx="2" presStyleCnt="3">
        <dgm:presLayoutVars>
          <dgm:bulletEnabled val="1"/>
        </dgm:presLayoutVars>
      </dgm:prSet>
      <dgm:spPr/>
    </dgm:pt>
  </dgm:ptLst>
  <dgm:cxnLst>
    <dgm:cxn modelId="{355A8B02-319E-4A27-BE6F-38DA72955630}" type="presOf" srcId="{232C4F83-E026-492F-9DBC-F3EBBEC06FFF}" destId="{8F4A9CB3-3B99-4035-8D45-22B6733CDD1A}" srcOrd="0" destOrd="0" presId="urn:microsoft.com/office/officeart/2005/8/layout/vList5"/>
    <dgm:cxn modelId="{702D7A0F-0BB8-44A8-A19B-5467BC89E49C}" srcId="{9B07A8BA-42A1-488F-BB88-5BCF5B9251E0}" destId="{80EEAC53-BE5A-4C3F-A2CE-4C962A928B99}" srcOrd="1" destOrd="0" parTransId="{8AC21C82-578D-41DA-BC52-44564052241E}" sibTransId="{3CDF7073-0A0C-4A35-BC85-235FF1340333}"/>
    <dgm:cxn modelId="{6B81AF1A-772C-467B-968C-094932CE5E66}" srcId="{99A17E0E-3C0D-46C8-AF8C-124439580F24}" destId="{40CCCE3C-6538-4BF9-AFF3-9E1CE4D9E417}" srcOrd="0" destOrd="0" parTransId="{7478CD3B-19F8-4278-A68E-984449EF9E90}" sibTransId="{997FF287-E0D3-4152-9982-D726107A6AE1}"/>
    <dgm:cxn modelId="{3FC36425-1FAE-4283-8B53-01CE51678EBB}" srcId="{9B07A8BA-42A1-488F-BB88-5BCF5B9251E0}" destId="{99A17E0E-3C0D-46C8-AF8C-124439580F24}" srcOrd="2" destOrd="0" parTransId="{F5267B9F-B3A2-40C6-858D-1C85FB60966B}" sibTransId="{7969F688-20C5-444A-B9EC-E28010B71537}"/>
    <dgm:cxn modelId="{99723C34-5026-4799-80B5-5E50DB9F9FE4}" srcId="{80EEAC53-BE5A-4C3F-A2CE-4C962A928B99}" destId="{5B489D32-E7B9-4ADB-A2A0-FB2727FAD483}" srcOrd="0" destOrd="0" parTransId="{EF7C3FD6-5144-4A7F-8DFA-8419DC4654A1}" sibTransId="{B2BC790E-ED96-4701-BE59-B5CD8A917714}"/>
    <dgm:cxn modelId="{3C551138-0B2D-410B-84E7-A7454BC37495}" type="presOf" srcId="{40CCCE3C-6538-4BF9-AFF3-9E1CE4D9E417}" destId="{D0B5FDEA-343F-4F7A-82D6-CF8C87835272}" srcOrd="0" destOrd="0" presId="urn:microsoft.com/office/officeart/2005/8/layout/vList5"/>
    <dgm:cxn modelId="{CA3CDD3B-2465-407E-9A69-A2DD0A82D235}" srcId="{232C4F83-E026-492F-9DBC-F3EBBEC06FFF}" destId="{06AF15FC-411E-4D38-97B1-28FCD99DF2DC}" srcOrd="1" destOrd="0" parTransId="{977D05FC-FB8D-4B44-BB7E-82A24AE9E9E0}" sibTransId="{9F57ECBA-ED1E-4F6B-89E9-89FEDB7E143D}"/>
    <dgm:cxn modelId="{6574BB3D-C067-4F79-BCE3-9F9248547F49}" type="presOf" srcId="{ED86F864-6E4B-4721-9613-B3788EC6ED4C}" destId="{D0B5FDEA-343F-4F7A-82D6-CF8C87835272}" srcOrd="0" destOrd="1" presId="urn:microsoft.com/office/officeart/2005/8/layout/vList5"/>
    <dgm:cxn modelId="{238A3249-2E1A-4C53-83B3-63E347CC48DD}" type="presOf" srcId="{99A17E0E-3C0D-46C8-AF8C-124439580F24}" destId="{14DAF8D5-0830-4F16-B3EF-084EB75A336F}" srcOrd="0" destOrd="0" presId="urn:microsoft.com/office/officeart/2005/8/layout/vList5"/>
    <dgm:cxn modelId="{509BE655-5A33-4DDA-A87A-08E75088E9AE}" srcId="{232C4F83-E026-492F-9DBC-F3EBBEC06FFF}" destId="{108A31CB-21D1-4C47-8D2A-1102DFDB297D}" srcOrd="0" destOrd="0" parTransId="{E8C70BD9-06EE-48B2-A989-C69C4CAEB2CF}" sibTransId="{51F7A683-ADA4-4BC8-B6CD-E10B4D948571}"/>
    <dgm:cxn modelId="{D0498B57-96BB-42FD-A4F4-073BFF1EEEF8}" type="presOf" srcId="{5B489D32-E7B9-4ADB-A2A0-FB2727FAD483}" destId="{620B3267-11FF-4924-A15F-60FB59572745}" srcOrd="0" destOrd="0" presId="urn:microsoft.com/office/officeart/2005/8/layout/vList5"/>
    <dgm:cxn modelId="{CA7CCE95-EC38-4112-A08D-41B827E98049}" type="presOf" srcId="{9B07A8BA-42A1-488F-BB88-5BCF5B9251E0}" destId="{2DCDA4BE-84CB-42F8-90BE-D593AD0A017C}" srcOrd="0" destOrd="0" presId="urn:microsoft.com/office/officeart/2005/8/layout/vList5"/>
    <dgm:cxn modelId="{F5F6779D-6A9F-4FB1-8FC4-853D3A73FB03}" srcId="{9B07A8BA-42A1-488F-BB88-5BCF5B9251E0}" destId="{232C4F83-E026-492F-9DBC-F3EBBEC06FFF}" srcOrd="0" destOrd="0" parTransId="{098D75B6-0DFC-4D2E-BC79-003A202E6166}" sibTransId="{00273F16-D5E4-45CD-B867-2AFFC597B118}"/>
    <dgm:cxn modelId="{5F9ADBB2-E854-4C8F-92AE-549BB7345631}" type="presOf" srcId="{80EEAC53-BE5A-4C3F-A2CE-4C962A928B99}" destId="{D148295B-5312-4243-A3CC-8856910066CC}" srcOrd="0" destOrd="0" presId="urn:microsoft.com/office/officeart/2005/8/layout/vList5"/>
    <dgm:cxn modelId="{053D1FDB-349B-4645-8C76-BB3DC7DC6C66}" type="presOf" srcId="{108A31CB-21D1-4C47-8D2A-1102DFDB297D}" destId="{5DE283D8-D3EF-42A3-900B-B647D3C355A2}" srcOrd="0" destOrd="0" presId="urn:microsoft.com/office/officeart/2005/8/layout/vList5"/>
    <dgm:cxn modelId="{03E7D8E1-7D12-4FDA-87D6-6DB644343458}" srcId="{99A17E0E-3C0D-46C8-AF8C-124439580F24}" destId="{ED86F864-6E4B-4721-9613-B3788EC6ED4C}" srcOrd="1" destOrd="0" parTransId="{58B7A4A6-74EC-4DD9-964D-111F575C4F2B}" sibTransId="{94D299E4-F846-4C25-A5AB-0384356A329F}"/>
    <dgm:cxn modelId="{5205F1E4-E6EF-4FA4-B723-7328892AFB94}" type="presOf" srcId="{06AF15FC-411E-4D38-97B1-28FCD99DF2DC}" destId="{5DE283D8-D3EF-42A3-900B-B647D3C355A2}" srcOrd="0" destOrd="1" presId="urn:microsoft.com/office/officeart/2005/8/layout/vList5"/>
    <dgm:cxn modelId="{B09415F9-4D3E-4DB3-9747-C89D09E059BC}" type="presParOf" srcId="{2DCDA4BE-84CB-42F8-90BE-D593AD0A017C}" destId="{E4CC10C8-49EE-4A0B-AC02-6F1192100396}" srcOrd="0" destOrd="0" presId="urn:microsoft.com/office/officeart/2005/8/layout/vList5"/>
    <dgm:cxn modelId="{CAF5A470-DB45-4F6A-864D-A4E7FADF14D8}" type="presParOf" srcId="{E4CC10C8-49EE-4A0B-AC02-6F1192100396}" destId="{8F4A9CB3-3B99-4035-8D45-22B6733CDD1A}" srcOrd="0" destOrd="0" presId="urn:microsoft.com/office/officeart/2005/8/layout/vList5"/>
    <dgm:cxn modelId="{355F4C7D-5865-4AB6-8532-E0740E20937E}" type="presParOf" srcId="{E4CC10C8-49EE-4A0B-AC02-6F1192100396}" destId="{5DE283D8-D3EF-42A3-900B-B647D3C355A2}" srcOrd="1" destOrd="0" presId="urn:microsoft.com/office/officeart/2005/8/layout/vList5"/>
    <dgm:cxn modelId="{DF0968C0-A91A-4CA2-972B-DC83F08ECB83}" type="presParOf" srcId="{2DCDA4BE-84CB-42F8-90BE-D593AD0A017C}" destId="{C72F8CA9-E617-4D88-BA56-CB02992826C6}" srcOrd="1" destOrd="0" presId="urn:microsoft.com/office/officeart/2005/8/layout/vList5"/>
    <dgm:cxn modelId="{818ADD4B-1681-43D0-97D4-FC0DCF77FA08}" type="presParOf" srcId="{2DCDA4BE-84CB-42F8-90BE-D593AD0A017C}" destId="{3949CBB2-01A9-4F63-AECD-CF51F9B180E2}" srcOrd="2" destOrd="0" presId="urn:microsoft.com/office/officeart/2005/8/layout/vList5"/>
    <dgm:cxn modelId="{BAA1E4FC-00E7-457F-9B73-297623A9DBD3}" type="presParOf" srcId="{3949CBB2-01A9-4F63-AECD-CF51F9B180E2}" destId="{D148295B-5312-4243-A3CC-8856910066CC}" srcOrd="0" destOrd="0" presId="urn:microsoft.com/office/officeart/2005/8/layout/vList5"/>
    <dgm:cxn modelId="{5FCB1AC0-F04F-4E56-8741-2AEA84687836}" type="presParOf" srcId="{3949CBB2-01A9-4F63-AECD-CF51F9B180E2}" destId="{620B3267-11FF-4924-A15F-60FB59572745}" srcOrd="1" destOrd="0" presId="urn:microsoft.com/office/officeart/2005/8/layout/vList5"/>
    <dgm:cxn modelId="{9A4B34EA-441A-4661-80F1-354EEB9F0DAA}" type="presParOf" srcId="{2DCDA4BE-84CB-42F8-90BE-D593AD0A017C}" destId="{395B9A4B-3092-4625-96EB-9901DD41D5F7}" srcOrd="3" destOrd="0" presId="urn:microsoft.com/office/officeart/2005/8/layout/vList5"/>
    <dgm:cxn modelId="{68446360-2956-4B66-904D-808B9A1EB888}" type="presParOf" srcId="{2DCDA4BE-84CB-42F8-90BE-D593AD0A017C}" destId="{6F5538F9-2105-4419-A1B1-0C21F5924B5B}" srcOrd="4" destOrd="0" presId="urn:microsoft.com/office/officeart/2005/8/layout/vList5"/>
    <dgm:cxn modelId="{51FCD199-6914-466D-82EA-758E5BEBBB43}" type="presParOf" srcId="{6F5538F9-2105-4419-A1B1-0C21F5924B5B}" destId="{14DAF8D5-0830-4F16-B3EF-084EB75A336F}" srcOrd="0" destOrd="0" presId="urn:microsoft.com/office/officeart/2005/8/layout/vList5"/>
    <dgm:cxn modelId="{DE10D43D-C5E5-4F33-A3E8-2B8DEB11F376}" type="presParOf" srcId="{6F5538F9-2105-4419-A1B1-0C21F5924B5B}" destId="{D0B5FDEA-343F-4F7A-82D6-CF8C8783527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BBB58C-F75C-49C1-ADEF-AB4265DDC48C}" type="doc">
      <dgm:prSet loTypeId="urn:microsoft.com/office/officeart/2008/layout/LinedList" loCatId="list" qsTypeId="urn:microsoft.com/office/officeart/2005/8/quickstyle/simple2" qsCatId="simple" csTypeId="urn:microsoft.com/office/officeart/2005/8/colors/colorful1" csCatId="colorful"/>
      <dgm:spPr/>
      <dgm:t>
        <a:bodyPr/>
        <a:lstStyle/>
        <a:p>
          <a:endParaRPr lang="en-US"/>
        </a:p>
      </dgm:t>
    </dgm:pt>
    <dgm:pt modelId="{61A4FE33-59B4-4A69-9C4E-23D489A94263}">
      <dgm:prSet/>
      <dgm:spPr/>
      <dgm:t>
        <a:bodyPr/>
        <a:lstStyle/>
        <a:p>
          <a:r>
            <a:rPr lang="en-US" b="0" i="0"/>
            <a:t>This attack was one of the largest healthcare data breaches in history with an estimated 100 million individuals affected, the breach exposed 54% of all healthcare records compromised in 2024. The attack paralyzed healthcare operations nationwide, preventing patients from accessing medications and disrupting healthcare providers’ revenue cycles.</a:t>
          </a:r>
          <a:endParaRPr lang="en-US" b="0"/>
        </a:p>
      </dgm:t>
    </dgm:pt>
    <dgm:pt modelId="{E4158B24-F752-4731-9AC2-B7DE1E1EA9E9}" type="parTrans" cxnId="{02CD7885-97C1-4A79-B304-D2C6A0DB8114}">
      <dgm:prSet/>
      <dgm:spPr/>
      <dgm:t>
        <a:bodyPr/>
        <a:lstStyle/>
        <a:p>
          <a:endParaRPr lang="en-US"/>
        </a:p>
      </dgm:t>
    </dgm:pt>
    <dgm:pt modelId="{0CA329BC-C9D0-4BFC-96B1-19BD2F5E6E59}" type="sibTrans" cxnId="{02CD7885-97C1-4A79-B304-D2C6A0DB8114}">
      <dgm:prSet/>
      <dgm:spPr/>
      <dgm:t>
        <a:bodyPr/>
        <a:lstStyle/>
        <a:p>
          <a:endParaRPr lang="en-US"/>
        </a:p>
      </dgm:t>
    </dgm:pt>
    <dgm:pt modelId="{DC73A393-780F-410D-9ED3-A5D981BAB2D1}">
      <dgm:prSet/>
      <dgm:spPr/>
      <dgm:t>
        <a:bodyPr/>
        <a:lstStyle/>
        <a:p>
          <a:r>
            <a:rPr lang="en-US" b="0" i="0"/>
            <a:t>The breach highlights concerns about cybersecurity failures and industry-wide vulnerabilities. Implementing multifactor authentication (MFA) could have prevented the attack and ransom payments. This incident highlighted how corporate consolidation without proper cyber security checks in healthcare can create dangerous single points of failure, leaving millions of patients and providers vulnerable when a centralized system is compromised.</a:t>
          </a:r>
          <a:endParaRPr lang="en-US" b="0"/>
        </a:p>
      </dgm:t>
    </dgm:pt>
    <dgm:pt modelId="{8408A095-8F02-4AFC-AF20-2DCCE0F5986E}" type="parTrans" cxnId="{F4C181D7-10F8-4BDD-BF5D-A8B87A7817EC}">
      <dgm:prSet/>
      <dgm:spPr/>
      <dgm:t>
        <a:bodyPr/>
        <a:lstStyle/>
        <a:p>
          <a:endParaRPr lang="en-US"/>
        </a:p>
      </dgm:t>
    </dgm:pt>
    <dgm:pt modelId="{EF968E39-AC87-48CE-8F3E-7809F33DC923}" type="sibTrans" cxnId="{F4C181D7-10F8-4BDD-BF5D-A8B87A7817EC}">
      <dgm:prSet/>
      <dgm:spPr/>
      <dgm:t>
        <a:bodyPr/>
        <a:lstStyle/>
        <a:p>
          <a:endParaRPr lang="en-US"/>
        </a:p>
      </dgm:t>
    </dgm:pt>
    <dgm:pt modelId="{C857BAA1-4715-48C6-B313-BEC0952FB886}">
      <dgm:prSet/>
      <dgm:spPr/>
      <dgm:t>
        <a:bodyPr/>
        <a:lstStyle/>
        <a:p>
          <a:r>
            <a:rPr lang="en-US" b="0" i="0"/>
            <a:t>As customers, lawmakers and regulators demand accountability, this attack serves as a wake-up call for the healthcare industry. The failure of one of the largest healthcare entities, UnitedHealth Group, to implement basic cybersecurity measures underscores the urgent need for stronger security requirements, regulatory oversight, and better preparedness for future ransomware attacks. Without immediate reforms, the risks to patient safety, financial stability, and national healthcare infrastructure will only continue to grow.</a:t>
          </a:r>
          <a:endParaRPr lang="en-US" b="0"/>
        </a:p>
      </dgm:t>
    </dgm:pt>
    <dgm:pt modelId="{413AFC8A-2F90-483E-A44B-7DCC71913D3A}" type="parTrans" cxnId="{80207F87-A22E-4627-84C7-56AF38F7C477}">
      <dgm:prSet/>
      <dgm:spPr/>
      <dgm:t>
        <a:bodyPr/>
        <a:lstStyle/>
        <a:p>
          <a:endParaRPr lang="en-US"/>
        </a:p>
      </dgm:t>
    </dgm:pt>
    <dgm:pt modelId="{BF1E0973-BD34-4B4C-8C53-151AB48D9362}" type="sibTrans" cxnId="{80207F87-A22E-4627-84C7-56AF38F7C477}">
      <dgm:prSet/>
      <dgm:spPr/>
      <dgm:t>
        <a:bodyPr/>
        <a:lstStyle/>
        <a:p>
          <a:endParaRPr lang="en-US"/>
        </a:p>
      </dgm:t>
    </dgm:pt>
    <dgm:pt modelId="{D4290131-F3F6-4EBC-99AD-E5711246B26F}" type="pres">
      <dgm:prSet presAssocID="{8EBBB58C-F75C-49C1-ADEF-AB4265DDC48C}" presName="vert0" presStyleCnt="0">
        <dgm:presLayoutVars>
          <dgm:dir/>
          <dgm:animOne val="branch"/>
          <dgm:animLvl val="lvl"/>
        </dgm:presLayoutVars>
      </dgm:prSet>
      <dgm:spPr/>
    </dgm:pt>
    <dgm:pt modelId="{8885C580-1B6C-4780-B100-87997ADB8473}" type="pres">
      <dgm:prSet presAssocID="{61A4FE33-59B4-4A69-9C4E-23D489A94263}" presName="thickLine" presStyleLbl="alignNode1" presStyleIdx="0" presStyleCnt="3"/>
      <dgm:spPr/>
    </dgm:pt>
    <dgm:pt modelId="{2A0B9215-EC32-46A1-BA6B-8C6E9AD267FF}" type="pres">
      <dgm:prSet presAssocID="{61A4FE33-59B4-4A69-9C4E-23D489A94263}" presName="horz1" presStyleCnt="0"/>
      <dgm:spPr/>
    </dgm:pt>
    <dgm:pt modelId="{1C9F559F-28B7-40F4-AAED-B21C65E5BBAA}" type="pres">
      <dgm:prSet presAssocID="{61A4FE33-59B4-4A69-9C4E-23D489A94263}" presName="tx1" presStyleLbl="revTx" presStyleIdx="0" presStyleCnt="3"/>
      <dgm:spPr/>
    </dgm:pt>
    <dgm:pt modelId="{4927219E-844B-4958-82B7-4B39EF009DB7}" type="pres">
      <dgm:prSet presAssocID="{61A4FE33-59B4-4A69-9C4E-23D489A94263}" presName="vert1" presStyleCnt="0"/>
      <dgm:spPr/>
    </dgm:pt>
    <dgm:pt modelId="{5DF99789-38A8-4AE6-A7E2-234AEF33E626}" type="pres">
      <dgm:prSet presAssocID="{DC73A393-780F-410D-9ED3-A5D981BAB2D1}" presName="thickLine" presStyleLbl="alignNode1" presStyleIdx="1" presStyleCnt="3"/>
      <dgm:spPr/>
    </dgm:pt>
    <dgm:pt modelId="{7F2605C9-2B1B-4FCA-A3FA-F3BC9670B118}" type="pres">
      <dgm:prSet presAssocID="{DC73A393-780F-410D-9ED3-A5D981BAB2D1}" presName="horz1" presStyleCnt="0"/>
      <dgm:spPr/>
    </dgm:pt>
    <dgm:pt modelId="{44B524E6-8C7E-471A-8149-BD88F66C27D9}" type="pres">
      <dgm:prSet presAssocID="{DC73A393-780F-410D-9ED3-A5D981BAB2D1}" presName="tx1" presStyleLbl="revTx" presStyleIdx="1" presStyleCnt="3"/>
      <dgm:spPr/>
    </dgm:pt>
    <dgm:pt modelId="{B7D31D9B-CA29-479B-B7B3-BE749719ABA5}" type="pres">
      <dgm:prSet presAssocID="{DC73A393-780F-410D-9ED3-A5D981BAB2D1}" presName="vert1" presStyleCnt="0"/>
      <dgm:spPr/>
    </dgm:pt>
    <dgm:pt modelId="{B8CE462D-3F19-4CA3-B855-C84D351CB2E3}" type="pres">
      <dgm:prSet presAssocID="{C857BAA1-4715-48C6-B313-BEC0952FB886}" presName="thickLine" presStyleLbl="alignNode1" presStyleIdx="2" presStyleCnt="3"/>
      <dgm:spPr/>
    </dgm:pt>
    <dgm:pt modelId="{75F6AFB9-65F9-4653-99AE-825AA2841988}" type="pres">
      <dgm:prSet presAssocID="{C857BAA1-4715-48C6-B313-BEC0952FB886}" presName="horz1" presStyleCnt="0"/>
      <dgm:spPr/>
    </dgm:pt>
    <dgm:pt modelId="{31E19332-7C41-467F-B099-3D07E32CA7EB}" type="pres">
      <dgm:prSet presAssocID="{C857BAA1-4715-48C6-B313-BEC0952FB886}" presName="tx1" presStyleLbl="revTx" presStyleIdx="2" presStyleCnt="3"/>
      <dgm:spPr/>
    </dgm:pt>
    <dgm:pt modelId="{4BD47ADD-E5DA-4FE1-9849-791C2DA06D4A}" type="pres">
      <dgm:prSet presAssocID="{C857BAA1-4715-48C6-B313-BEC0952FB886}" presName="vert1" presStyleCnt="0"/>
      <dgm:spPr/>
    </dgm:pt>
  </dgm:ptLst>
  <dgm:cxnLst>
    <dgm:cxn modelId="{C7D4464A-5364-41DB-9628-50C01230778D}" type="presOf" srcId="{8EBBB58C-F75C-49C1-ADEF-AB4265DDC48C}" destId="{D4290131-F3F6-4EBC-99AD-E5711246B26F}" srcOrd="0" destOrd="0" presId="urn:microsoft.com/office/officeart/2008/layout/LinedList"/>
    <dgm:cxn modelId="{02CD7885-97C1-4A79-B304-D2C6A0DB8114}" srcId="{8EBBB58C-F75C-49C1-ADEF-AB4265DDC48C}" destId="{61A4FE33-59B4-4A69-9C4E-23D489A94263}" srcOrd="0" destOrd="0" parTransId="{E4158B24-F752-4731-9AC2-B7DE1E1EA9E9}" sibTransId="{0CA329BC-C9D0-4BFC-96B1-19BD2F5E6E59}"/>
    <dgm:cxn modelId="{80207F87-A22E-4627-84C7-56AF38F7C477}" srcId="{8EBBB58C-F75C-49C1-ADEF-AB4265DDC48C}" destId="{C857BAA1-4715-48C6-B313-BEC0952FB886}" srcOrd="2" destOrd="0" parTransId="{413AFC8A-2F90-483E-A44B-7DCC71913D3A}" sibTransId="{BF1E0973-BD34-4B4C-8C53-151AB48D9362}"/>
    <dgm:cxn modelId="{CB39BAB9-4A30-4EB6-BB7C-B0278CC0AB08}" type="presOf" srcId="{DC73A393-780F-410D-9ED3-A5D981BAB2D1}" destId="{44B524E6-8C7E-471A-8149-BD88F66C27D9}" srcOrd="0" destOrd="0" presId="urn:microsoft.com/office/officeart/2008/layout/LinedList"/>
    <dgm:cxn modelId="{A81C9ABF-9FD7-4F77-841A-3532C80A7073}" type="presOf" srcId="{61A4FE33-59B4-4A69-9C4E-23D489A94263}" destId="{1C9F559F-28B7-40F4-AAED-B21C65E5BBAA}" srcOrd="0" destOrd="0" presId="urn:microsoft.com/office/officeart/2008/layout/LinedList"/>
    <dgm:cxn modelId="{F4C181D7-10F8-4BDD-BF5D-A8B87A7817EC}" srcId="{8EBBB58C-F75C-49C1-ADEF-AB4265DDC48C}" destId="{DC73A393-780F-410D-9ED3-A5D981BAB2D1}" srcOrd="1" destOrd="0" parTransId="{8408A095-8F02-4AFC-AF20-2DCCE0F5986E}" sibTransId="{EF968E39-AC87-48CE-8F3E-7809F33DC923}"/>
    <dgm:cxn modelId="{D7643CED-04F1-4C10-B08B-BFA798EC8BB8}" type="presOf" srcId="{C857BAA1-4715-48C6-B313-BEC0952FB886}" destId="{31E19332-7C41-467F-B099-3D07E32CA7EB}" srcOrd="0" destOrd="0" presId="urn:microsoft.com/office/officeart/2008/layout/LinedList"/>
    <dgm:cxn modelId="{A6ACEBCB-9007-4E3A-93F7-D4DA308861A7}" type="presParOf" srcId="{D4290131-F3F6-4EBC-99AD-E5711246B26F}" destId="{8885C580-1B6C-4780-B100-87997ADB8473}" srcOrd="0" destOrd="0" presId="urn:microsoft.com/office/officeart/2008/layout/LinedList"/>
    <dgm:cxn modelId="{CCB5F33C-7BB7-4924-9A0C-9C4F04AAC8B3}" type="presParOf" srcId="{D4290131-F3F6-4EBC-99AD-E5711246B26F}" destId="{2A0B9215-EC32-46A1-BA6B-8C6E9AD267FF}" srcOrd="1" destOrd="0" presId="urn:microsoft.com/office/officeart/2008/layout/LinedList"/>
    <dgm:cxn modelId="{6C63DD72-21BF-44E1-8CE6-5EE856EF7C86}" type="presParOf" srcId="{2A0B9215-EC32-46A1-BA6B-8C6E9AD267FF}" destId="{1C9F559F-28B7-40F4-AAED-B21C65E5BBAA}" srcOrd="0" destOrd="0" presId="urn:microsoft.com/office/officeart/2008/layout/LinedList"/>
    <dgm:cxn modelId="{E3F2B37A-6FC4-447F-B717-528E589DD2F2}" type="presParOf" srcId="{2A0B9215-EC32-46A1-BA6B-8C6E9AD267FF}" destId="{4927219E-844B-4958-82B7-4B39EF009DB7}" srcOrd="1" destOrd="0" presId="urn:microsoft.com/office/officeart/2008/layout/LinedList"/>
    <dgm:cxn modelId="{EB44A990-DCAD-418F-9457-0C0FEE476F0A}" type="presParOf" srcId="{D4290131-F3F6-4EBC-99AD-E5711246B26F}" destId="{5DF99789-38A8-4AE6-A7E2-234AEF33E626}" srcOrd="2" destOrd="0" presId="urn:microsoft.com/office/officeart/2008/layout/LinedList"/>
    <dgm:cxn modelId="{1B5AFFDC-BE29-472D-9ECE-D9103BACF657}" type="presParOf" srcId="{D4290131-F3F6-4EBC-99AD-E5711246B26F}" destId="{7F2605C9-2B1B-4FCA-A3FA-F3BC9670B118}" srcOrd="3" destOrd="0" presId="urn:microsoft.com/office/officeart/2008/layout/LinedList"/>
    <dgm:cxn modelId="{170AE090-8B59-4D55-AEFE-5254678700B2}" type="presParOf" srcId="{7F2605C9-2B1B-4FCA-A3FA-F3BC9670B118}" destId="{44B524E6-8C7E-471A-8149-BD88F66C27D9}" srcOrd="0" destOrd="0" presId="urn:microsoft.com/office/officeart/2008/layout/LinedList"/>
    <dgm:cxn modelId="{A45B2A10-0B58-4423-8068-5A74B0BDA175}" type="presParOf" srcId="{7F2605C9-2B1B-4FCA-A3FA-F3BC9670B118}" destId="{B7D31D9B-CA29-479B-B7B3-BE749719ABA5}" srcOrd="1" destOrd="0" presId="urn:microsoft.com/office/officeart/2008/layout/LinedList"/>
    <dgm:cxn modelId="{04AB336A-803F-4BDB-B3CA-188B431DEC2F}" type="presParOf" srcId="{D4290131-F3F6-4EBC-99AD-E5711246B26F}" destId="{B8CE462D-3F19-4CA3-B855-C84D351CB2E3}" srcOrd="4" destOrd="0" presId="urn:microsoft.com/office/officeart/2008/layout/LinedList"/>
    <dgm:cxn modelId="{5B74148B-1D83-4D5B-AA78-27637FDA7D81}" type="presParOf" srcId="{D4290131-F3F6-4EBC-99AD-E5711246B26F}" destId="{75F6AFB9-65F9-4653-99AE-825AA2841988}" srcOrd="5" destOrd="0" presId="urn:microsoft.com/office/officeart/2008/layout/LinedList"/>
    <dgm:cxn modelId="{8BD97547-7C67-4F44-9FE2-E1ABCA935002}" type="presParOf" srcId="{75F6AFB9-65F9-4653-99AE-825AA2841988}" destId="{31E19332-7C41-467F-B099-3D07E32CA7EB}" srcOrd="0" destOrd="0" presId="urn:microsoft.com/office/officeart/2008/layout/LinedList"/>
    <dgm:cxn modelId="{ADDB8C8C-5896-48B9-A62F-80E95D10F086}" type="presParOf" srcId="{75F6AFB9-65F9-4653-99AE-825AA2841988}" destId="{4BD47ADD-E5DA-4FE1-9849-791C2DA06D4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E8C5C0-FAEB-4E22-B77A-BED3C1F46E71}">
      <dsp:nvSpPr>
        <dsp:cNvPr id="0" name=""/>
        <dsp:cNvSpPr/>
      </dsp:nvSpPr>
      <dsp:spPr>
        <a:xfrm>
          <a:off x="1412" y="461523"/>
          <a:ext cx="4956689" cy="314749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5E2379-D3C8-4D02-BE83-55E86BC7D2DF}">
      <dsp:nvSpPr>
        <dsp:cNvPr id="0" name=""/>
        <dsp:cNvSpPr/>
      </dsp:nvSpPr>
      <dsp:spPr>
        <a:xfrm>
          <a:off x="552155" y="984729"/>
          <a:ext cx="4956689" cy="314749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BlackCat </a:t>
          </a:r>
          <a:r>
            <a:rPr lang="en-US" sz="1700" kern="1200"/>
            <a:t>(also known as ALPHV and Novberus) is a highly sophisticated and dangerous ransomware group that first appeared in 2001, known for stealing and encrypting sensitive data while demanding multimillion-dollar ransoms. Its aggressive tactics, advanced malware, and adaptability make it one of the most notorious cyber threats today. The group operated a public data leak site to pressure victims to pay ransom demands.</a:t>
          </a:r>
        </a:p>
      </dsp:txBody>
      <dsp:txXfrm>
        <a:off x="644342" y="1076916"/>
        <a:ext cx="4772315" cy="2963123"/>
      </dsp:txXfrm>
    </dsp:sp>
    <dsp:sp modelId="{57666D95-4224-4D21-9B2F-047A66AABF32}">
      <dsp:nvSpPr>
        <dsp:cNvPr id="0" name=""/>
        <dsp:cNvSpPr/>
      </dsp:nvSpPr>
      <dsp:spPr>
        <a:xfrm>
          <a:off x="6059587" y="461523"/>
          <a:ext cx="4956689" cy="314749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1BE5F9-7540-4643-9E36-2364737D3A91}">
      <dsp:nvSpPr>
        <dsp:cNvPr id="0" name=""/>
        <dsp:cNvSpPr/>
      </dsp:nvSpPr>
      <dsp:spPr>
        <a:xfrm>
          <a:off x="6610330" y="984729"/>
          <a:ext cx="4956689" cy="314749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As of February 2024, the U.S. Department of State offered rewards of up to $10 million for information leading to the identification or location of ALPHV/BlackCat ransomware leaders. In March 2024, a BlackCat representative claimed the group was shutting down following the high-profile Change Healthcare ransomware attack. In early 2025, BlackCat had seemingly disappeared, with no confirmed activity from the group.</a:t>
          </a:r>
        </a:p>
      </dsp:txBody>
      <dsp:txXfrm>
        <a:off x="6702517" y="1076916"/>
        <a:ext cx="4772315" cy="29631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2D48A-C44B-4D71-89F3-8B7ECDAA1FCE}">
      <dsp:nvSpPr>
        <dsp:cNvPr id="0" name=""/>
        <dsp:cNvSpPr/>
      </dsp:nvSpPr>
      <dsp:spPr>
        <a:xfrm>
          <a:off x="0" y="495"/>
          <a:ext cx="10906103" cy="115869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DC0A19-E24E-49A4-9F5E-F947263BBD6C}">
      <dsp:nvSpPr>
        <dsp:cNvPr id="0" name=""/>
        <dsp:cNvSpPr/>
      </dsp:nvSpPr>
      <dsp:spPr>
        <a:xfrm>
          <a:off x="350506" y="261202"/>
          <a:ext cx="637284" cy="6372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B5DF50B-02C5-41BB-B7AB-20E3408EC215}">
      <dsp:nvSpPr>
        <dsp:cNvPr id="0" name=""/>
        <dsp:cNvSpPr/>
      </dsp:nvSpPr>
      <dsp:spPr>
        <a:xfrm>
          <a:off x="1338296" y="495"/>
          <a:ext cx="9567806" cy="1158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629" tIns="122629" rIns="122629" bIns="122629" numCol="1" spcCol="1270" anchor="ctr" anchorCtr="0">
          <a:noAutofit/>
        </a:bodyPr>
        <a:lstStyle/>
        <a:p>
          <a:pPr marL="0" lvl="0" indent="0" algn="l" defTabSz="1111250">
            <a:lnSpc>
              <a:spcPct val="100000"/>
            </a:lnSpc>
            <a:spcBef>
              <a:spcPct val="0"/>
            </a:spcBef>
            <a:spcAft>
              <a:spcPct val="35000"/>
            </a:spcAft>
            <a:buNone/>
          </a:pPr>
          <a:r>
            <a:rPr lang="en-US" sz="2500" kern="1200"/>
            <a:t>Deployment of sophisticated ransomware tools to encrypt critical systems. </a:t>
          </a:r>
        </a:p>
      </dsp:txBody>
      <dsp:txXfrm>
        <a:off x="1338296" y="495"/>
        <a:ext cx="9567806" cy="1158698"/>
      </dsp:txXfrm>
    </dsp:sp>
    <dsp:sp modelId="{3086BF0A-6279-495A-A6FB-7B83A5BDA892}">
      <dsp:nvSpPr>
        <dsp:cNvPr id="0" name=""/>
        <dsp:cNvSpPr/>
      </dsp:nvSpPr>
      <dsp:spPr>
        <a:xfrm>
          <a:off x="0" y="1448867"/>
          <a:ext cx="10906103" cy="115869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9461E6-B600-47AC-BDC8-45403FA962C8}">
      <dsp:nvSpPr>
        <dsp:cNvPr id="0" name=""/>
        <dsp:cNvSpPr/>
      </dsp:nvSpPr>
      <dsp:spPr>
        <a:xfrm>
          <a:off x="350506" y="1709574"/>
          <a:ext cx="637284" cy="63728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75F06D7-A21B-4556-8A65-EC6A3C578F04}">
      <dsp:nvSpPr>
        <dsp:cNvPr id="0" name=""/>
        <dsp:cNvSpPr/>
      </dsp:nvSpPr>
      <dsp:spPr>
        <a:xfrm>
          <a:off x="1338296" y="1448867"/>
          <a:ext cx="9567806" cy="1158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629" tIns="122629" rIns="122629" bIns="122629" numCol="1" spcCol="1270" anchor="ctr" anchorCtr="0">
          <a:noAutofit/>
        </a:bodyPr>
        <a:lstStyle/>
        <a:p>
          <a:pPr marL="0" lvl="0" indent="0" algn="l" defTabSz="1111250">
            <a:lnSpc>
              <a:spcPct val="100000"/>
            </a:lnSpc>
            <a:spcBef>
              <a:spcPct val="0"/>
            </a:spcBef>
            <a:spcAft>
              <a:spcPct val="35000"/>
            </a:spcAft>
            <a:buNone/>
          </a:pPr>
          <a:r>
            <a:rPr lang="en-US" sz="2500" kern="1200"/>
            <a:t>Knowledge of healthcare infrastructure vulnerabilities. </a:t>
          </a:r>
        </a:p>
      </dsp:txBody>
      <dsp:txXfrm>
        <a:off x="1338296" y="1448867"/>
        <a:ext cx="9567806" cy="1158698"/>
      </dsp:txXfrm>
    </dsp:sp>
    <dsp:sp modelId="{EF864528-6E18-4F60-9034-26485D38C6CB}">
      <dsp:nvSpPr>
        <dsp:cNvPr id="0" name=""/>
        <dsp:cNvSpPr/>
      </dsp:nvSpPr>
      <dsp:spPr>
        <a:xfrm>
          <a:off x="0" y="2897240"/>
          <a:ext cx="10906103" cy="115869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2C7BD4-8850-4C67-AADB-BB6E397CBDBB}">
      <dsp:nvSpPr>
        <dsp:cNvPr id="0" name=""/>
        <dsp:cNvSpPr/>
      </dsp:nvSpPr>
      <dsp:spPr>
        <a:xfrm>
          <a:off x="350506" y="3157947"/>
          <a:ext cx="637284" cy="63728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46FF74D-1F12-4C13-9BA2-11BEDD23649D}">
      <dsp:nvSpPr>
        <dsp:cNvPr id="0" name=""/>
        <dsp:cNvSpPr/>
      </dsp:nvSpPr>
      <dsp:spPr>
        <a:xfrm>
          <a:off x="1338296" y="2897240"/>
          <a:ext cx="9567806" cy="1158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629" tIns="122629" rIns="122629" bIns="122629" numCol="1" spcCol="1270" anchor="ctr" anchorCtr="0">
          <a:noAutofit/>
        </a:bodyPr>
        <a:lstStyle/>
        <a:p>
          <a:pPr marL="0" lvl="0" indent="0" algn="l" defTabSz="1111250">
            <a:lnSpc>
              <a:spcPct val="100000"/>
            </a:lnSpc>
            <a:spcBef>
              <a:spcPct val="0"/>
            </a:spcBef>
            <a:spcAft>
              <a:spcPct val="35000"/>
            </a:spcAft>
            <a:buNone/>
          </a:pPr>
          <a:r>
            <a:rPr lang="en-US" sz="2500" kern="1200"/>
            <a:t>Ability to identify and exploit unpatched systems or social engineering methods to gain access. </a:t>
          </a:r>
        </a:p>
      </dsp:txBody>
      <dsp:txXfrm>
        <a:off x="1338296" y="2897240"/>
        <a:ext cx="9567806" cy="11586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BAA230-F22B-4FB1-8570-69C890B34004}">
      <dsp:nvSpPr>
        <dsp:cNvPr id="0" name=""/>
        <dsp:cNvSpPr/>
      </dsp:nvSpPr>
      <dsp:spPr>
        <a:xfrm>
          <a:off x="0" y="2659"/>
          <a:ext cx="10895369" cy="56649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2271A3-B6E5-4631-8AB3-02BA98087C78}">
      <dsp:nvSpPr>
        <dsp:cNvPr id="0" name=""/>
        <dsp:cNvSpPr/>
      </dsp:nvSpPr>
      <dsp:spPr>
        <a:xfrm>
          <a:off x="171364" y="130120"/>
          <a:ext cx="311571" cy="3115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710EC8C-6DC6-4FAA-8801-32F45BE08E3F}">
      <dsp:nvSpPr>
        <dsp:cNvPr id="0" name=""/>
        <dsp:cNvSpPr/>
      </dsp:nvSpPr>
      <dsp:spPr>
        <a:xfrm>
          <a:off x="654299" y="2659"/>
          <a:ext cx="10241070" cy="566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954" tIns="59954" rIns="59954" bIns="59954" numCol="1" spcCol="1270" anchor="ctr" anchorCtr="0">
          <a:noAutofit/>
        </a:bodyPr>
        <a:lstStyle/>
        <a:p>
          <a:pPr marL="0" lvl="0" indent="0" algn="l" defTabSz="622300">
            <a:lnSpc>
              <a:spcPct val="100000"/>
            </a:lnSpc>
            <a:spcBef>
              <a:spcPct val="0"/>
            </a:spcBef>
            <a:spcAft>
              <a:spcPct val="35000"/>
            </a:spcAft>
            <a:buNone/>
          </a:pPr>
          <a:r>
            <a:rPr lang="en-US" sz="1400" b="0" i="0" kern="1200"/>
            <a:t>Most of Change Healthcare's systems have been restored and are fully operational.</a:t>
          </a:r>
          <a:endParaRPr lang="en-US" sz="1400" kern="1200"/>
        </a:p>
      </dsp:txBody>
      <dsp:txXfrm>
        <a:off x="654299" y="2659"/>
        <a:ext cx="10241070" cy="566492"/>
      </dsp:txXfrm>
    </dsp:sp>
    <dsp:sp modelId="{EED6CCB7-DB9D-44A5-87D3-744AD3819574}">
      <dsp:nvSpPr>
        <dsp:cNvPr id="0" name=""/>
        <dsp:cNvSpPr/>
      </dsp:nvSpPr>
      <dsp:spPr>
        <a:xfrm>
          <a:off x="0" y="710775"/>
          <a:ext cx="10895369" cy="56649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9DE2CC-45C7-45B4-8C9F-C8F96C7171B3}">
      <dsp:nvSpPr>
        <dsp:cNvPr id="0" name=""/>
        <dsp:cNvSpPr/>
      </dsp:nvSpPr>
      <dsp:spPr>
        <a:xfrm>
          <a:off x="171364" y="838236"/>
          <a:ext cx="311571" cy="31157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8FEA690-92C2-4F65-B952-6498BA73B64C}">
      <dsp:nvSpPr>
        <dsp:cNvPr id="0" name=""/>
        <dsp:cNvSpPr/>
      </dsp:nvSpPr>
      <dsp:spPr>
        <a:xfrm>
          <a:off x="654299" y="710775"/>
          <a:ext cx="10241070" cy="566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954" tIns="59954" rIns="59954" bIns="59954" numCol="1" spcCol="1270" anchor="ctr" anchorCtr="0">
          <a:noAutofit/>
        </a:bodyPr>
        <a:lstStyle/>
        <a:p>
          <a:pPr marL="0" lvl="0" indent="0" algn="l" defTabSz="622300">
            <a:lnSpc>
              <a:spcPct val="100000"/>
            </a:lnSpc>
            <a:spcBef>
              <a:spcPct val="0"/>
            </a:spcBef>
            <a:spcAft>
              <a:spcPct val="35000"/>
            </a:spcAft>
            <a:buNone/>
          </a:pPr>
          <a:r>
            <a:rPr lang="en-US" sz="1400" b="0" i="0" kern="1200"/>
            <a:t>Transaction volumes are still not at pre-event levels </a:t>
          </a:r>
          <a:endParaRPr lang="en-US" sz="1400" kern="1200"/>
        </a:p>
      </dsp:txBody>
      <dsp:txXfrm>
        <a:off x="654299" y="710775"/>
        <a:ext cx="10241070" cy="566492"/>
      </dsp:txXfrm>
    </dsp:sp>
    <dsp:sp modelId="{FAB32FD2-CD99-4E11-962D-AEA5254BA6B1}">
      <dsp:nvSpPr>
        <dsp:cNvPr id="0" name=""/>
        <dsp:cNvSpPr/>
      </dsp:nvSpPr>
      <dsp:spPr>
        <a:xfrm>
          <a:off x="0" y="1418892"/>
          <a:ext cx="10895369" cy="56649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704AFC-55E0-40AD-B4F0-72AF105103BB}">
      <dsp:nvSpPr>
        <dsp:cNvPr id="0" name=""/>
        <dsp:cNvSpPr/>
      </dsp:nvSpPr>
      <dsp:spPr>
        <a:xfrm>
          <a:off x="171364" y="1546352"/>
          <a:ext cx="311571" cy="3115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B166008-AB4F-41D9-BA6C-F16588B21B79}">
      <dsp:nvSpPr>
        <dsp:cNvPr id="0" name=""/>
        <dsp:cNvSpPr/>
      </dsp:nvSpPr>
      <dsp:spPr>
        <a:xfrm>
          <a:off x="654299" y="1418892"/>
          <a:ext cx="10241070" cy="566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954" tIns="59954" rIns="59954" bIns="59954" numCol="1" spcCol="1270" anchor="ctr" anchorCtr="0">
          <a:noAutofit/>
        </a:bodyPr>
        <a:lstStyle/>
        <a:p>
          <a:pPr marL="0" lvl="0" indent="0" algn="l" defTabSz="622300">
            <a:lnSpc>
              <a:spcPct val="100000"/>
            </a:lnSpc>
            <a:spcBef>
              <a:spcPct val="0"/>
            </a:spcBef>
            <a:spcAft>
              <a:spcPct val="35000"/>
            </a:spcAft>
            <a:buNone/>
          </a:pPr>
          <a:r>
            <a:rPr lang="en-US" sz="1400" b="0" i="0" kern="1200"/>
            <a:t>UHG is actively working with customers to bring transaction volumes back to pre-event levels and win new business.</a:t>
          </a:r>
          <a:endParaRPr lang="en-US" sz="1400" kern="1200"/>
        </a:p>
      </dsp:txBody>
      <dsp:txXfrm>
        <a:off x="654299" y="1418892"/>
        <a:ext cx="10241070" cy="566492"/>
      </dsp:txXfrm>
    </dsp:sp>
    <dsp:sp modelId="{6CC8270E-F13D-4A99-B2FB-B9DD95A904FE}">
      <dsp:nvSpPr>
        <dsp:cNvPr id="0" name=""/>
        <dsp:cNvSpPr/>
      </dsp:nvSpPr>
      <dsp:spPr>
        <a:xfrm>
          <a:off x="0" y="2127008"/>
          <a:ext cx="10895369" cy="56649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2D4A50-5679-4113-BB83-DF601E8F697D}">
      <dsp:nvSpPr>
        <dsp:cNvPr id="0" name=""/>
        <dsp:cNvSpPr/>
      </dsp:nvSpPr>
      <dsp:spPr>
        <a:xfrm>
          <a:off x="171364" y="2254469"/>
          <a:ext cx="311571" cy="31157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298228B-CE2C-40F9-B8C0-19777D91A3C8}">
      <dsp:nvSpPr>
        <dsp:cNvPr id="0" name=""/>
        <dsp:cNvSpPr/>
      </dsp:nvSpPr>
      <dsp:spPr>
        <a:xfrm>
          <a:off x="654299" y="2127008"/>
          <a:ext cx="10241070" cy="566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954" tIns="59954" rIns="59954" bIns="59954" numCol="1" spcCol="1270" anchor="ctr" anchorCtr="0">
          <a:noAutofit/>
        </a:bodyPr>
        <a:lstStyle/>
        <a:p>
          <a:pPr marL="0" lvl="0" indent="0" algn="l" defTabSz="622300">
            <a:lnSpc>
              <a:spcPct val="100000"/>
            </a:lnSpc>
            <a:spcBef>
              <a:spcPct val="0"/>
            </a:spcBef>
            <a:spcAft>
              <a:spcPct val="35000"/>
            </a:spcAft>
            <a:buNone/>
          </a:pPr>
          <a:r>
            <a:rPr lang="en-US" sz="1400" b="0" i="0" kern="1200"/>
            <a:t>For fiscal 2025, UHG projects net earnings of $28.15 to $28.65 per share and adjusted net earnings of $29.50 to $30.00 per share.</a:t>
          </a:r>
          <a:endParaRPr lang="en-US" sz="1400" kern="1200"/>
        </a:p>
      </dsp:txBody>
      <dsp:txXfrm>
        <a:off x="654299" y="2127008"/>
        <a:ext cx="10241070" cy="566492"/>
      </dsp:txXfrm>
    </dsp:sp>
    <dsp:sp modelId="{475E2C2D-33F2-4E67-A9C4-F441E5D77E3C}">
      <dsp:nvSpPr>
        <dsp:cNvPr id="0" name=""/>
        <dsp:cNvSpPr/>
      </dsp:nvSpPr>
      <dsp:spPr>
        <a:xfrm>
          <a:off x="0" y="2835124"/>
          <a:ext cx="10895369" cy="566492"/>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975555-C760-4FC9-A0E4-D7B1BB244F19}">
      <dsp:nvSpPr>
        <dsp:cNvPr id="0" name=""/>
        <dsp:cNvSpPr/>
      </dsp:nvSpPr>
      <dsp:spPr>
        <a:xfrm>
          <a:off x="171364" y="2962585"/>
          <a:ext cx="311571" cy="31157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BD86468-1641-42FA-BE38-43E41682FF44}">
      <dsp:nvSpPr>
        <dsp:cNvPr id="0" name=""/>
        <dsp:cNvSpPr/>
      </dsp:nvSpPr>
      <dsp:spPr>
        <a:xfrm>
          <a:off x="654299" y="2835124"/>
          <a:ext cx="10241070" cy="566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954" tIns="59954" rIns="59954" bIns="59954" numCol="1" spcCol="1270" anchor="ctr" anchorCtr="0">
          <a:noAutofit/>
        </a:bodyPr>
        <a:lstStyle/>
        <a:p>
          <a:pPr marL="0" lvl="0" indent="0" algn="l" defTabSz="622300">
            <a:lnSpc>
              <a:spcPct val="100000"/>
            </a:lnSpc>
            <a:spcBef>
              <a:spcPct val="0"/>
            </a:spcBef>
            <a:spcAft>
              <a:spcPct val="35000"/>
            </a:spcAft>
            <a:buNone/>
          </a:pPr>
          <a:r>
            <a:rPr lang="en-US" sz="1400" b="0" i="0" kern="1200"/>
            <a:t>The company forecasts revenues between $450 billion and $455 billion for 2025.</a:t>
          </a:r>
          <a:endParaRPr lang="en-US" sz="1400" kern="1200"/>
        </a:p>
      </dsp:txBody>
      <dsp:txXfrm>
        <a:off x="654299" y="2835124"/>
        <a:ext cx="10241070" cy="5664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E283D8-D3EF-42A3-900B-B647D3C355A2}">
      <dsp:nvSpPr>
        <dsp:cNvPr id="0" name=""/>
        <dsp:cNvSpPr/>
      </dsp:nvSpPr>
      <dsp:spPr>
        <a:xfrm rot="5400000">
          <a:off x="6397796" y="-2584347"/>
          <a:ext cx="1088817" cy="6533840"/>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a:t>The class action could exceed $5 million in damages</a:t>
          </a:r>
        </a:p>
        <a:p>
          <a:pPr marL="171450" lvl="1" indent="-171450" algn="l" defTabSz="711200">
            <a:lnSpc>
              <a:spcPct val="90000"/>
            </a:lnSpc>
            <a:spcBef>
              <a:spcPct val="0"/>
            </a:spcBef>
            <a:spcAft>
              <a:spcPct val="15000"/>
            </a:spcAft>
            <a:buChar char="•"/>
          </a:pPr>
          <a:r>
            <a:rPr lang="en-US" sz="1600" kern="1200"/>
            <a:t>Plaintiffs seek compensation for financial losses and an injunction to prevent similar incidents</a:t>
          </a:r>
        </a:p>
      </dsp:txBody>
      <dsp:txXfrm rot="-5400000">
        <a:off x="3675285" y="191316"/>
        <a:ext cx="6480688" cy="982513"/>
      </dsp:txXfrm>
    </dsp:sp>
    <dsp:sp modelId="{8F4A9CB3-3B99-4035-8D45-22B6733CDD1A}">
      <dsp:nvSpPr>
        <dsp:cNvPr id="0" name=""/>
        <dsp:cNvSpPr/>
      </dsp:nvSpPr>
      <dsp:spPr>
        <a:xfrm>
          <a:off x="0" y="2062"/>
          <a:ext cx="3675285" cy="136102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a:t>Potential Damages:</a:t>
          </a:r>
        </a:p>
      </dsp:txBody>
      <dsp:txXfrm>
        <a:off x="66440" y="68502"/>
        <a:ext cx="3542405" cy="1228141"/>
      </dsp:txXfrm>
    </dsp:sp>
    <dsp:sp modelId="{620B3267-11FF-4924-A15F-60FB59572745}">
      <dsp:nvSpPr>
        <dsp:cNvPr id="0" name=""/>
        <dsp:cNvSpPr/>
      </dsp:nvSpPr>
      <dsp:spPr>
        <a:xfrm rot="5400000">
          <a:off x="6397796" y="-1155274"/>
          <a:ext cx="1088817" cy="6533840"/>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a:t>The Office for Civil Rights (OCR) launched an investigation to determine if the breach resulted from HIPAA Security Rule violations</a:t>
          </a:r>
        </a:p>
      </dsp:txBody>
      <dsp:txXfrm rot="-5400000">
        <a:off x="3675285" y="1620389"/>
        <a:ext cx="6480688" cy="982513"/>
      </dsp:txXfrm>
    </dsp:sp>
    <dsp:sp modelId="{D148295B-5312-4243-A3CC-8856910066CC}">
      <dsp:nvSpPr>
        <dsp:cNvPr id="0" name=""/>
        <dsp:cNvSpPr/>
      </dsp:nvSpPr>
      <dsp:spPr>
        <a:xfrm>
          <a:off x="0" y="1431134"/>
          <a:ext cx="3675285" cy="136102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a:t>Regulatory Investigation:</a:t>
          </a:r>
        </a:p>
      </dsp:txBody>
      <dsp:txXfrm>
        <a:off x="66440" y="1497574"/>
        <a:ext cx="3542405" cy="1228141"/>
      </dsp:txXfrm>
    </dsp:sp>
    <dsp:sp modelId="{D0B5FDEA-343F-4F7A-82D6-CF8C87835272}">
      <dsp:nvSpPr>
        <dsp:cNvPr id="0" name=""/>
        <dsp:cNvSpPr/>
      </dsp:nvSpPr>
      <dsp:spPr>
        <a:xfrm rot="5400000">
          <a:off x="6397796" y="273798"/>
          <a:ext cx="1088817" cy="6533840"/>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a:t>Senators have urged UHG to issue breach notifications by June 21, 2024</a:t>
          </a:r>
        </a:p>
        <a:p>
          <a:pPr marL="171450" lvl="1" indent="-171450" algn="l" defTabSz="711200">
            <a:lnSpc>
              <a:spcPct val="90000"/>
            </a:lnSpc>
            <a:spcBef>
              <a:spcPct val="0"/>
            </a:spcBef>
            <a:spcAft>
              <a:spcPct val="15000"/>
            </a:spcAft>
            <a:buChar char="•"/>
          </a:pPr>
          <a:r>
            <a:rPr lang="en-US" sz="1600" kern="1200"/>
            <a:t>Failure to comply with HIPAA Breach Notification Rule could lead to additional penalties</a:t>
          </a:r>
        </a:p>
      </dsp:txBody>
      <dsp:txXfrm rot="-5400000">
        <a:off x="3675285" y="3049461"/>
        <a:ext cx="6480688" cy="982513"/>
      </dsp:txXfrm>
    </dsp:sp>
    <dsp:sp modelId="{14DAF8D5-0830-4F16-B3EF-084EB75A336F}">
      <dsp:nvSpPr>
        <dsp:cNvPr id="0" name=""/>
        <dsp:cNvSpPr/>
      </dsp:nvSpPr>
      <dsp:spPr>
        <a:xfrm>
          <a:off x="0" y="2860207"/>
          <a:ext cx="3675285" cy="136102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a:t>Notification Requirements:</a:t>
          </a:r>
        </a:p>
      </dsp:txBody>
      <dsp:txXfrm>
        <a:off x="66440" y="2926647"/>
        <a:ext cx="3542405" cy="12281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85C580-1B6C-4780-B100-87997ADB8473}">
      <dsp:nvSpPr>
        <dsp:cNvPr id="0" name=""/>
        <dsp:cNvSpPr/>
      </dsp:nvSpPr>
      <dsp:spPr>
        <a:xfrm>
          <a:off x="0" y="2350"/>
          <a:ext cx="11279456"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1C9F559F-28B7-40F4-AAED-B21C65E5BBAA}">
      <dsp:nvSpPr>
        <dsp:cNvPr id="0" name=""/>
        <dsp:cNvSpPr/>
      </dsp:nvSpPr>
      <dsp:spPr>
        <a:xfrm>
          <a:off x="0" y="2350"/>
          <a:ext cx="11279456" cy="1603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i="0" kern="1200"/>
            <a:t>This attack was one of the largest healthcare data breaches in history with an estimated 100 million individuals affected, the breach exposed 54% of all healthcare records compromised in 2024. The attack paralyzed healthcare operations nationwide, preventing patients from accessing medications and disrupting healthcare providers’ revenue cycles.</a:t>
          </a:r>
          <a:endParaRPr lang="en-US" sz="1700" b="0" kern="1200"/>
        </a:p>
      </dsp:txBody>
      <dsp:txXfrm>
        <a:off x="0" y="2350"/>
        <a:ext cx="11279456" cy="1603170"/>
      </dsp:txXfrm>
    </dsp:sp>
    <dsp:sp modelId="{5DF99789-38A8-4AE6-A7E2-234AEF33E626}">
      <dsp:nvSpPr>
        <dsp:cNvPr id="0" name=""/>
        <dsp:cNvSpPr/>
      </dsp:nvSpPr>
      <dsp:spPr>
        <a:xfrm>
          <a:off x="0" y="1605520"/>
          <a:ext cx="11279456" cy="0"/>
        </a:xfrm>
        <a:prstGeom prst="line">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4B524E6-8C7E-471A-8149-BD88F66C27D9}">
      <dsp:nvSpPr>
        <dsp:cNvPr id="0" name=""/>
        <dsp:cNvSpPr/>
      </dsp:nvSpPr>
      <dsp:spPr>
        <a:xfrm>
          <a:off x="0" y="1605520"/>
          <a:ext cx="11279456" cy="1603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i="0" kern="1200"/>
            <a:t>The breach highlights concerns about cybersecurity failures and industry-wide vulnerabilities. Implementing multifactor authentication (MFA) could have prevented the attack and ransom payments. This incident highlighted how corporate consolidation without proper cyber security checks in healthcare can create dangerous single points of failure, leaving millions of patients and providers vulnerable when a centralized system is compromised.</a:t>
          </a:r>
          <a:endParaRPr lang="en-US" sz="1700" b="0" kern="1200"/>
        </a:p>
      </dsp:txBody>
      <dsp:txXfrm>
        <a:off x="0" y="1605520"/>
        <a:ext cx="11279456" cy="1603170"/>
      </dsp:txXfrm>
    </dsp:sp>
    <dsp:sp modelId="{B8CE462D-3F19-4CA3-B855-C84D351CB2E3}">
      <dsp:nvSpPr>
        <dsp:cNvPr id="0" name=""/>
        <dsp:cNvSpPr/>
      </dsp:nvSpPr>
      <dsp:spPr>
        <a:xfrm>
          <a:off x="0" y="3208691"/>
          <a:ext cx="11279456" cy="0"/>
        </a:xfrm>
        <a:prstGeom prst="line">
          <a:avLst/>
        </a:prstGeom>
        <a:solidFill>
          <a:schemeClr val="accent4">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31E19332-7C41-467F-B099-3D07E32CA7EB}">
      <dsp:nvSpPr>
        <dsp:cNvPr id="0" name=""/>
        <dsp:cNvSpPr/>
      </dsp:nvSpPr>
      <dsp:spPr>
        <a:xfrm>
          <a:off x="0" y="3208691"/>
          <a:ext cx="11279456" cy="1603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i="0" kern="1200"/>
            <a:t>As customers, lawmakers and regulators demand accountability, this attack serves as a wake-up call for the healthcare industry. The failure of one of the largest healthcare entities, UnitedHealth Group, to implement basic cybersecurity measures underscores the urgent need for stronger security requirements, regulatory oversight, and better preparedness for future ransomware attacks. Without immediate reforms, the risks to patient safety, financial stability, and national healthcare infrastructure will only continue to grow.</a:t>
          </a:r>
          <a:endParaRPr lang="en-US" sz="1700" b="0" kern="1200"/>
        </a:p>
      </dsp:txBody>
      <dsp:txXfrm>
        <a:off x="0" y="3208691"/>
        <a:ext cx="11279456" cy="160317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0F84A4-62A3-4A91-992F-729F6D4631CA}" type="datetimeFigureOut">
              <a:t>3/4/2025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D2BF63-8E46-4B02-B3D5-C96AD468CC4A}" type="slidenum">
              <a:t>‹#›</a:t>
            </a:fld>
            <a:endParaRPr lang="en-US"/>
          </a:p>
        </p:txBody>
      </p:sp>
    </p:spTree>
    <p:extLst>
      <p:ext uri="{BB962C8B-B14F-4D97-AF65-F5344CB8AC3E}">
        <p14:creationId xmlns:p14="http://schemas.microsoft.com/office/powerpoint/2010/main" val="3939587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AAD347D-5ACD-4C99-B74B-A9C85AD731AF}" type="datetimeFigureOut">
              <a:rPr lang="en-US" dirty="0"/>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564945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3/4/2025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227946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3151012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Tree>
    <p:extLst>
      <p:ext uri="{BB962C8B-B14F-4D97-AF65-F5344CB8AC3E}">
        <p14:creationId xmlns:p14="http://schemas.microsoft.com/office/powerpoint/2010/main" val="2098998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994285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3/4/2025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685781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3/4/2025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3803223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09A250-FF31-4206-8172-F9D3106AACB1}" type="datetimeFigureOut">
              <a:rPr lang="en-US" dirty="0"/>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6540490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09A250-FF31-4206-8172-F9D3106AACB1}" type="datetimeFigureOut">
              <a:rPr lang="en-US" dirty="0"/>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3514035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09A250-FF31-4206-8172-F9D3106AACB1}" type="datetimeFigureOut">
              <a:rPr lang="en-US" dirty="0"/>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330188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034082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509A250-FF31-4206-8172-F9D3106AACB1}" type="datetimeFigureOut">
              <a:rPr lang="en-US" dirty="0"/>
              <a:t>3/4/2025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754436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509A250-FF31-4206-8172-F9D3106AACB1}" type="datetimeFigureOut">
              <a:rPr lang="en-US" dirty="0"/>
              <a:t>3/4/2025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3437178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2"/>
          <p:cNvSpPr>
            <a:spLocks noGrp="1"/>
          </p:cNvSpPr>
          <p:nvPr>
            <p:ph type="dt" sz="half" idx="10"/>
          </p:nvPr>
        </p:nvSpPr>
        <p:spPr/>
        <p:txBody>
          <a:bodyPr/>
          <a:lstStyle/>
          <a:p>
            <a:fld id="{4509A250-FF31-4206-8172-F9D3106AACB1}" type="datetimeFigureOut">
              <a:rPr lang="en-US" dirty="0"/>
              <a:t>3/4/2025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877354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3/4/2025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802225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3/4/2025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942387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3/4/2025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739459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3/4/2025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a:p>
        </p:txBody>
      </p:sp>
    </p:spTree>
    <p:extLst>
      <p:ext uri="{BB962C8B-B14F-4D97-AF65-F5344CB8AC3E}">
        <p14:creationId xmlns:p14="http://schemas.microsoft.com/office/powerpoint/2010/main" val="2349172654"/>
      </p:ext>
    </p:extLst>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8.xml.rels><?xml version="1.0" encoding="UTF-8" standalone="yes"?>
<Relationships xmlns="http://schemas.openxmlformats.org/package/2006/relationships"><Relationship Id="rId3" Type="http://schemas.openxmlformats.org/officeDocument/2006/relationships/hyperlink" Target="https://www.dataminr.com/resources/insight/change-healthcare-ransomware-attack-shines-light-on-third-party-risk-and-exposure/" TargetMode="External"/><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hyperlink" Target="https://ascentient.com/insights/the-change-healthcare-ransomware-attack-how-to-protect-your-practice/" TargetMode="External"/><Relationship Id="rId5" Type="http://schemas.openxmlformats.org/officeDocument/2006/relationships/hyperlink" Target="https://www.hipaajournal.com/change-healthcare-responding-to-cyberattack/" TargetMode="External"/><Relationship Id="rId4" Type="http://schemas.openxmlformats.org/officeDocument/2006/relationships/hyperlink" Target="https://personcenteredtech.com/2025/02/26/one-year-after-the-change-healthcare-breach-what-group-practices-must-lear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12" name="Picture 11" descr="Stock exchange numbers">
            <a:extLst>
              <a:ext uri="{FF2B5EF4-FFF2-40B4-BE49-F238E27FC236}">
                <a16:creationId xmlns:a16="http://schemas.microsoft.com/office/drawing/2014/main" id="{B81D645F-478C-AD0C-358D-3FB854BB3326}"/>
              </a:ext>
            </a:extLst>
          </p:cNvPr>
          <p:cNvPicPr>
            <a:picLocks noChangeAspect="1"/>
          </p:cNvPicPr>
          <p:nvPr/>
        </p:nvPicPr>
        <p:blipFill>
          <a:blip r:embed="rId3">
            <a:duotone>
              <a:prstClr val="black"/>
              <a:schemeClr val="accent5">
                <a:tint val="45000"/>
                <a:satMod val="400000"/>
              </a:schemeClr>
            </a:duotone>
            <a:alphaModFix amt="25000"/>
          </a:blip>
          <a:srcRect t="21820" r="9091" b="1572"/>
          <a:stretch/>
        </p:blipFill>
        <p:spPr>
          <a:xfrm>
            <a:off x="20" y="10"/>
            <a:ext cx="12191980" cy="6857990"/>
          </a:xfrm>
          <a:prstGeom prst="rect">
            <a:avLst/>
          </a:prstGeom>
        </p:spPr>
      </p:pic>
      <p:sp>
        <p:nvSpPr>
          <p:cNvPr id="2" name="Title 1"/>
          <p:cNvSpPr>
            <a:spLocks noGrp="1"/>
          </p:cNvSpPr>
          <p:nvPr>
            <p:ph type="ctrTitle"/>
          </p:nvPr>
        </p:nvSpPr>
        <p:spPr>
          <a:xfrm>
            <a:off x="1680937" y="1569181"/>
            <a:ext cx="8825658" cy="3329581"/>
          </a:xfrm>
        </p:spPr>
        <p:txBody>
          <a:bodyPr>
            <a:normAutofit/>
          </a:bodyPr>
          <a:lstStyle/>
          <a:p>
            <a:pPr algn="ctr"/>
            <a:r>
              <a:rPr lang="en-US" sz="6700">
                <a:ea typeface="+mj-lt"/>
                <a:cs typeface="+mj-lt"/>
              </a:rPr>
              <a:t>Change Healthcare Ransomware Attack (2024)</a:t>
            </a:r>
            <a:endParaRPr lang="en-US" sz="6700"/>
          </a:p>
        </p:txBody>
      </p:sp>
      <p:sp>
        <p:nvSpPr>
          <p:cNvPr id="3" name="Subtitle 2"/>
          <p:cNvSpPr>
            <a:spLocks noGrp="1"/>
          </p:cNvSpPr>
          <p:nvPr>
            <p:ph type="subTitle" idx="1"/>
          </p:nvPr>
        </p:nvSpPr>
        <p:spPr>
          <a:xfrm>
            <a:off x="2296222" y="5696368"/>
            <a:ext cx="3790195" cy="777097"/>
          </a:xfrm>
        </p:spPr>
        <p:txBody>
          <a:bodyPr vert="horz" lIns="91440" tIns="45720" rIns="91440" bIns="45720" rtlCol="0" anchor="t">
            <a:noAutofit/>
          </a:bodyPr>
          <a:lstStyle/>
          <a:p>
            <a:pPr marL="342900" indent="-342900">
              <a:lnSpc>
                <a:spcPct val="90000"/>
              </a:lnSpc>
              <a:buFont typeface="Arial" charset="2"/>
              <a:buChar char="•"/>
            </a:pPr>
            <a:r>
              <a:rPr lang="en-US" sz="2200">
                <a:ea typeface="+mn-lt"/>
                <a:cs typeface="+mn-lt"/>
              </a:rPr>
              <a:t>Adrian Alexander</a:t>
            </a:r>
          </a:p>
          <a:p>
            <a:pPr marL="342900" indent="-342900">
              <a:lnSpc>
                <a:spcPct val="90000"/>
              </a:lnSpc>
              <a:buFont typeface="Arial" charset="2"/>
              <a:buChar char="•"/>
            </a:pPr>
            <a:r>
              <a:rPr lang="en-US" sz="2200">
                <a:ea typeface="+mn-lt"/>
                <a:cs typeface="+mn-lt"/>
              </a:rPr>
              <a:t>Najah Bell</a:t>
            </a:r>
            <a:endParaRPr lang="en-US" sz="2200"/>
          </a:p>
        </p:txBody>
      </p:sp>
      <p:sp>
        <p:nvSpPr>
          <p:cNvPr id="28" name="Rectangle 27">
            <a:extLst>
              <a:ext uri="{FF2B5EF4-FFF2-40B4-BE49-F238E27FC236}">
                <a16:creationId xmlns:a16="http://schemas.microsoft.com/office/drawing/2014/main" id="{318E9D62-7BA3-4D5E-8915-0D0E8661E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TextBox 3">
            <a:extLst>
              <a:ext uri="{FF2B5EF4-FFF2-40B4-BE49-F238E27FC236}">
                <a16:creationId xmlns:a16="http://schemas.microsoft.com/office/drawing/2014/main" id="{ED645CC9-169F-1929-EF77-C801A46E5B3C}"/>
              </a:ext>
            </a:extLst>
          </p:cNvPr>
          <p:cNvSpPr txBox="1"/>
          <p:nvPr/>
        </p:nvSpPr>
        <p:spPr>
          <a:xfrm>
            <a:off x="6246887" y="5693555"/>
            <a:ext cx="4219492"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Sans-Serif"/>
              <a:buChar char="•"/>
            </a:pPr>
            <a:r>
              <a:rPr lang="en-US" sz="2200" cap="all">
                <a:solidFill>
                  <a:srgbClr val="ACD433"/>
                </a:solidFill>
                <a:cs typeface="Arial"/>
              </a:rPr>
              <a:t>Meghan Bennett</a:t>
            </a:r>
            <a:r>
              <a:rPr lang="en-US" sz="2200">
                <a:cs typeface="Arial"/>
              </a:rPr>
              <a:t>​</a:t>
            </a:r>
            <a:endParaRPr lang="en-US" sz="2200"/>
          </a:p>
          <a:p>
            <a:pPr marL="342900" indent="-342900">
              <a:buFont typeface="Arial,Sans-Serif"/>
              <a:buChar char="•"/>
            </a:pPr>
            <a:r>
              <a:rPr lang="en-US" sz="2200" cap="all">
                <a:solidFill>
                  <a:srgbClr val="ACD433"/>
                </a:solidFill>
                <a:cs typeface="Arial"/>
              </a:rPr>
              <a:t>Alexander Webb</a:t>
            </a:r>
            <a:r>
              <a:rPr lang="en-US" sz="2200">
                <a:cs typeface="Arial"/>
              </a:rPr>
              <a:t>​</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491BC-EB74-0EF2-2E4B-8FD490E76050}"/>
              </a:ext>
            </a:extLst>
          </p:cNvPr>
          <p:cNvSpPr>
            <a:spLocks noGrp="1"/>
          </p:cNvSpPr>
          <p:nvPr>
            <p:ph type="title"/>
          </p:nvPr>
        </p:nvSpPr>
        <p:spPr/>
        <p:txBody>
          <a:bodyPr/>
          <a:lstStyle/>
          <a:p>
            <a:r>
              <a:rPr lang="en-US"/>
              <a:t>Impact on the Healthcare System </a:t>
            </a:r>
          </a:p>
        </p:txBody>
      </p:sp>
      <p:sp>
        <p:nvSpPr>
          <p:cNvPr id="3" name="Content Placeholder 2">
            <a:extLst>
              <a:ext uri="{FF2B5EF4-FFF2-40B4-BE49-F238E27FC236}">
                <a16:creationId xmlns:a16="http://schemas.microsoft.com/office/drawing/2014/main" id="{5E2F9C36-595A-C0E3-36F6-8E60E07E40D4}"/>
              </a:ext>
            </a:extLst>
          </p:cNvPr>
          <p:cNvSpPr>
            <a:spLocks noGrp="1"/>
          </p:cNvSpPr>
          <p:nvPr>
            <p:ph idx="1"/>
          </p:nvPr>
        </p:nvSpPr>
        <p:spPr>
          <a:xfrm>
            <a:off x="1103312" y="1609366"/>
            <a:ext cx="8946541" cy="4195481"/>
          </a:xfrm>
        </p:spPr>
        <p:txBody>
          <a:bodyPr vert="horz" lIns="91440" tIns="45720" rIns="91440" bIns="45720" rtlCol="0" anchor="t">
            <a:normAutofit/>
          </a:bodyPr>
          <a:lstStyle/>
          <a:p>
            <a:pPr marL="0" indent="0">
              <a:buNone/>
            </a:pPr>
            <a:r>
              <a:rPr lang="en-US" sz="2400">
                <a:solidFill>
                  <a:srgbClr val="ACD433"/>
                </a:solidFill>
              </a:rPr>
              <a:t>Insurance Providers </a:t>
            </a:r>
          </a:p>
          <a:p>
            <a:pPr>
              <a:buFont typeface="Wingdings 3"/>
              <a:buChar char=""/>
            </a:pPr>
            <a:r>
              <a:rPr lang="en-US" sz="1800">
                <a:solidFill>
                  <a:srgbClr val="FFFFFF"/>
                </a:solidFill>
                <a:ea typeface="+mj-lt"/>
                <a:cs typeface="+mj-lt"/>
              </a:rPr>
              <a:t>The cyberattack impacted numerous insurance providers including:</a:t>
            </a:r>
            <a:endParaRPr lang="en-US">
              <a:ea typeface="+mj-lt"/>
              <a:cs typeface="+mj-lt"/>
            </a:endParaRPr>
          </a:p>
          <a:p>
            <a:pPr lvl="1">
              <a:buFont typeface="Wingdings 3"/>
              <a:buChar char=""/>
            </a:pPr>
            <a:r>
              <a:rPr lang="en-US" sz="1600">
                <a:solidFill>
                  <a:srgbClr val="FFFFFF"/>
                </a:solidFill>
              </a:rPr>
              <a:t>Aetna </a:t>
            </a:r>
          </a:p>
          <a:p>
            <a:pPr lvl="1">
              <a:buFont typeface="Wingdings 3"/>
              <a:buChar char=""/>
            </a:pPr>
            <a:r>
              <a:rPr lang="en-US" sz="1600">
                <a:solidFill>
                  <a:srgbClr val="FFFFFF"/>
                </a:solidFill>
              </a:rPr>
              <a:t>AARP Medicare Advantage </a:t>
            </a:r>
          </a:p>
          <a:p>
            <a:pPr lvl="1">
              <a:buFont typeface="Wingdings 3"/>
              <a:buChar char=""/>
            </a:pPr>
            <a:r>
              <a:rPr lang="en-US" sz="1600" err="1">
                <a:solidFill>
                  <a:srgbClr val="FFFFFF"/>
                </a:solidFill>
              </a:rPr>
              <a:t>Metlife</a:t>
            </a:r>
            <a:r>
              <a:rPr lang="en-US" sz="1600">
                <a:solidFill>
                  <a:srgbClr val="FFFFFF"/>
                </a:solidFill>
              </a:rPr>
              <a:t> </a:t>
            </a:r>
          </a:p>
          <a:p>
            <a:pPr lvl="1">
              <a:buFont typeface="Wingdings 3"/>
              <a:buChar char=""/>
            </a:pPr>
            <a:r>
              <a:rPr lang="en-US" sz="1600">
                <a:solidFill>
                  <a:srgbClr val="FFFFFF"/>
                </a:solidFill>
              </a:rPr>
              <a:t>BlueCross Blue Shield  </a:t>
            </a:r>
          </a:p>
          <a:p>
            <a:pPr lvl="1">
              <a:buFont typeface="Wingdings 3"/>
              <a:buChar char=""/>
            </a:pPr>
            <a:r>
              <a:rPr lang="en-US" sz="1600">
                <a:solidFill>
                  <a:srgbClr val="FFFFFF"/>
                </a:solidFill>
              </a:rPr>
              <a:t>Medicare/Medicaid services in several states</a:t>
            </a:r>
          </a:p>
          <a:p>
            <a:pPr>
              <a:buFont typeface="Wingdings 3,Sans-Serif"/>
              <a:buChar char=""/>
            </a:pPr>
            <a:r>
              <a:rPr lang="en-US" sz="1800"/>
              <a:t>Experiences Delays in claims submissions and processing </a:t>
            </a:r>
          </a:p>
          <a:p>
            <a:pPr>
              <a:buFont typeface="Wingdings 3,Sans-Serif"/>
              <a:buChar char=""/>
            </a:pPr>
            <a:r>
              <a:rPr lang="en-US" sz="1800">
                <a:solidFill>
                  <a:srgbClr val="FFFFFF"/>
                </a:solidFill>
              </a:rPr>
              <a:t>Resulted in payments and provider reimbursement delays </a:t>
            </a:r>
          </a:p>
          <a:p>
            <a:pPr marL="0" indent="0">
              <a:buNone/>
            </a:pPr>
            <a:endParaRPr lang="en-US" sz="2400">
              <a:solidFill>
                <a:srgbClr val="ACD433"/>
              </a:solidFill>
            </a:endParaRPr>
          </a:p>
        </p:txBody>
      </p:sp>
    </p:spTree>
    <p:extLst>
      <p:ext uri="{BB962C8B-B14F-4D97-AF65-F5344CB8AC3E}">
        <p14:creationId xmlns:p14="http://schemas.microsoft.com/office/powerpoint/2010/main" val="1125555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6A48E-5539-B7F2-7784-CF70753D12D4}"/>
              </a:ext>
            </a:extLst>
          </p:cNvPr>
          <p:cNvSpPr>
            <a:spLocks noGrp="1"/>
          </p:cNvSpPr>
          <p:nvPr>
            <p:ph type="title"/>
          </p:nvPr>
        </p:nvSpPr>
        <p:spPr/>
        <p:txBody>
          <a:bodyPr/>
          <a:lstStyle/>
          <a:p>
            <a:r>
              <a:rPr lang="en-US"/>
              <a:t>Impact on the Healthcare System</a:t>
            </a:r>
          </a:p>
        </p:txBody>
      </p:sp>
      <p:sp>
        <p:nvSpPr>
          <p:cNvPr id="3" name="Content Placeholder 2">
            <a:extLst>
              <a:ext uri="{FF2B5EF4-FFF2-40B4-BE49-F238E27FC236}">
                <a16:creationId xmlns:a16="http://schemas.microsoft.com/office/drawing/2014/main" id="{99FF07A2-65F5-2352-C9CA-73ACEDD8498B}"/>
              </a:ext>
            </a:extLst>
          </p:cNvPr>
          <p:cNvSpPr>
            <a:spLocks noGrp="1"/>
          </p:cNvSpPr>
          <p:nvPr>
            <p:ph idx="1"/>
          </p:nvPr>
        </p:nvSpPr>
        <p:spPr>
          <a:xfrm>
            <a:off x="1103312" y="1586620"/>
            <a:ext cx="8946541" cy="4195481"/>
          </a:xfrm>
        </p:spPr>
        <p:txBody>
          <a:bodyPr vert="horz" lIns="91440" tIns="45720" rIns="91440" bIns="45720" rtlCol="0" anchor="t">
            <a:normAutofit/>
          </a:bodyPr>
          <a:lstStyle/>
          <a:p>
            <a:pPr marL="0" indent="0">
              <a:buNone/>
            </a:pPr>
            <a:r>
              <a:rPr lang="en-US" sz="2400">
                <a:solidFill>
                  <a:srgbClr val="ACD433"/>
                </a:solidFill>
              </a:rPr>
              <a:t>Employees </a:t>
            </a:r>
          </a:p>
          <a:p>
            <a:pPr>
              <a:buFont typeface="Wingdings 3"/>
              <a:buChar char=""/>
            </a:pPr>
            <a:r>
              <a:rPr lang="en-US" sz="1800">
                <a:solidFill>
                  <a:srgbClr val="FFFFFF"/>
                </a:solidFill>
              </a:rPr>
              <a:t>Change Healthcare Employees </a:t>
            </a:r>
          </a:p>
          <a:p>
            <a:pPr>
              <a:buFont typeface="Wingdings 3"/>
              <a:buChar char=""/>
            </a:pPr>
            <a:r>
              <a:rPr lang="en-US" sz="1800">
                <a:solidFill>
                  <a:srgbClr val="FFFFFF"/>
                </a:solidFill>
              </a:rPr>
              <a:t>Healthcare Employees </a:t>
            </a:r>
          </a:p>
          <a:p>
            <a:pPr marL="0" indent="0">
              <a:buNone/>
            </a:pPr>
            <a:r>
              <a:rPr lang="en-US" sz="2400">
                <a:solidFill>
                  <a:srgbClr val="ACD433"/>
                </a:solidFill>
              </a:rPr>
              <a:t>Legal Implications</a:t>
            </a:r>
          </a:p>
          <a:p>
            <a:pPr>
              <a:buFont typeface="Wingdings 3"/>
              <a:buChar char=""/>
            </a:pPr>
            <a:r>
              <a:rPr lang="en-US" sz="1800">
                <a:solidFill>
                  <a:srgbClr val="FFFFFF"/>
                </a:solidFill>
              </a:rPr>
              <a:t>HIPPA Violations </a:t>
            </a:r>
          </a:p>
          <a:p>
            <a:pPr>
              <a:buFont typeface="Wingdings 3"/>
              <a:buChar char=""/>
            </a:pPr>
            <a:r>
              <a:rPr lang="en-US" sz="1800">
                <a:solidFill>
                  <a:srgbClr val="FFFFFF"/>
                </a:solidFill>
              </a:rPr>
              <a:t>Lawsuits </a:t>
            </a:r>
            <a:endParaRPr lang="en-US"/>
          </a:p>
          <a:p>
            <a:pPr marL="0" indent="0">
              <a:buNone/>
            </a:pPr>
            <a:r>
              <a:rPr lang="en-US" sz="2400">
                <a:solidFill>
                  <a:srgbClr val="ACD433"/>
                </a:solidFill>
              </a:rPr>
              <a:t>Additional Considerations </a:t>
            </a:r>
          </a:p>
          <a:p>
            <a:pPr>
              <a:buFont typeface="Wingdings 3,Sans-Serif"/>
              <a:buChar char=""/>
            </a:pPr>
            <a:r>
              <a:rPr lang="en-US" sz="1800">
                <a:solidFill>
                  <a:srgbClr val="FFFFFF"/>
                </a:solidFill>
              </a:rPr>
              <a:t>Potential Spike in Breaches </a:t>
            </a:r>
          </a:p>
          <a:p>
            <a:pPr>
              <a:buFont typeface="Wingdings 3,Sans-Serif"/>
              <a:buChar char=""/>
            </a:pPr>
            <a:r>
              <a:rPr lang="en-US" sz="1800">
                <a:solidFill>
                  <a:srgbClr val="FFFFFF"/>
                </a:solidFill>
              </a:rPr>
              <a:t>Future use of breached information </a:t>
            </a:r>
            <a:endParaRPr lang="en-US"/>
          </a:p>
        </p:txBody>
      </p:sp>
    </p:spTree>
    <p:extLst>
      <p:ext uri="{BB962C8B-B14F-4D97-AF65-F5344CB8AC3E}">
        <p14:creationId xmlns:p14="http://schemas.microsoft.com/office/powerpoint/2010/main" val="1808675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EAB65-B9A3-D199-1890-ADC75ACDE333}"/>
              </a:ext>
            </a:extLst>
          </p:cNvPr>
          <p:cNvSpPr>
            <a:spLocks noGrp="1"/>
          </p:cNvSpPr>
          <p:nvPr>
            <p:ph type="title"/>
          </p:nvPr>
        </p:nvSpPr>
        <p:spPr>
          <a:xfrm>
            <a:off x="544994" y="569680"/>
            <a:ext cx="9542803" cy="817524"/>
          </a:xfrm>
        </p:spPr>
        <p:txBody>
          <a:bodyPr/>
          <a:lstStyle/>
          <a:p>
            <a:pPr algn="ctr"/>
            <a:r>
              <a:rPr lang="en-US"/>
              <a:t> Financial Toll of the Attack</a:t>
            </a:r>
          </a:p>
        </p:txBody>
      </p:sp>
      <p:sp>
        <p:nvSpPr>
          <p:cNvPr id="3" name="Content Placeholder 2">
            <a:extLst>
              <a:ext uri="{FF2B5EF4-FFF2-40B4-BE49-F238E27FC236}">
                <a16:creationId xmlns:a16="http://schemas.microsoft.com/office/drawing/2014/main" id="{888A1462-6A4E-F05E-231B-1F2CDD4EFD57}"/>
              </a:ext>
            </a:extLst>
          </p:cNvPr>
          <p:cNvSpPr>
            <a:spLocks noGrp="1"/>
          </p:cNvSpPr>
          <p:nvPr>
            <p:ph idx="1"/>
          </p:nvPr>
        </p:nvSpPr>
        <p:spPr>
          <a:xfrm>
            <a:off x="574533" y="1707822"/>
            <a:ext cx="11299023" cy="4190367"/>
          </a:xfrm>
        </p:spPr>
        <p:txBody>
          <a:bodyPr vert="horz" lIns="91440" tIns="45720" rIns="91440" bIns="45720" rtlCol="0" anchor="t">
            <a:normAutofit/>
          </a:bodyPr>
          <a:lstStyle/>
          <a:p>
            <a:r>
              <a:rPr lang="en-US">
                <a:ea typeface="+mj-lt"/>
                <a:cs typeface="+mj-lt"/>
              </a:rPr>
              <a:t>By September 30, 2024, UnitedHealth Group had reported $2.457 billion in total cyberattack impacts.</a:t>
            </a:r>
            <a:endParaRPr lang="en-US"/>
          </a:p>
          <a:p>
            <a:pPr lvl="1">
              <a:buFont typeface="Courier New" charset="2"/>
              <a:buChar char="o"/>
            </a:pPr>
            <a:r>
              <a:rPr lang="en-US">
                <a:ea typeface="+mj-lt"/>
                <a:cs typeface="+mj-lt"/>
              </a:rPr>
              <a:t>Direct response costs amounted to $1.7 billion for the nine-month period ending September 30, 2024.</a:t>
            </a:r>
            <a:endParaRPr lang="en-US"/>
          </a:p>
          <a:p>
            <a:pPr lvl="1">
              <a:buFont typeface="Courier New" charset="2"/>
              <a:buChar char="o"/>
            </a:pPr>
            <a:r>
              <a:rPr lang="en-US">
                <a:ea typeface="+mj-lt"/>
                <a:cs typeface="+mj-lt"/>
              </a:rPr>
              <a:t>Business disruptions cost $747 million in the same nine-month period.</a:t>
            </a:r>
            <a:endParaRPr lang="en-US"/>
          </a:p>
          <a:p>
            <a:pPr marL="457200" lvl="1" indent="0">
              <a:buNone/>
            </a:pPr>
            <a:endParaRPr lang="en-US" u="sng"/>
          </a:p>
          <a:p>
            <a:pPr marL="457200" lvl="1" indent="0">
              <a:buNone/>
            </a:pPr>
            <a:r>
              <a:rPr lang="en-US" u="sng"/>
              <a:t>Additional Financial Measures</a:t>
            </a:r>
            <a:endParaRPr lang="en-US"/>
          </a:p>
          <a:p>
            <a:r>
              <a:rPr lang="en-US">
                <a:ea typeface="+mj-lt"/>
                <a:cs typeface="+mj-lt"/>
              </a:rPr>
              <a:t>UnitedHealth Group provided over $9 billion in advance funding and interest-free loans to affected healthcare providers.</a:t>
            </a:r>
            <a:endParaRPr lang="en-US"/>
          </a:p>
          <a:p>
            <a:r>
              <a:rPr lang="en-US">
                <a:ea typeface="+mj-lt"/>
                <a:cs typeface="+mj-lt"/>
              </a:rPr>
              <a:t>A $22 million ransom was paid to the ALPHV/</a:t>
            </a:r>
            <a:r>
              <a:rPr lang="en-US" err="1">
                <a:ea typeface="+mj-lt"/>
                <a:cs typeface="+mj-lt"/>
              </a:rPr>
              <a:t>BlackCat</a:t>
            </a:r>
            <a:r>
              <a:rPr lang="en-US">
                <a:ea typeface="+mj-lt"/>
                <a:cs typeface="+mj-lt"/>
              </a:rPr>
              <a:t> ransomware group in March 2024.</a:t>
            </a:r>
            <a:endParaRPr lang="en-US"/>
          </a:p>
          <a:p>
            <a:endParaRPr lang="en-US"/>
          </a:p>
        </p:txBody>
      </p:sp>
    </p:spTree>
    <p:extLst>
      <p:ext uri="{BB962C8B-B14F-4D97-AF65-F5344CB8AC3E}">
        <p14:creationId xmlns:p14="http://schemas.microsoft.com/office/powerpoint/2010/main" val="3898215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D1BCE-8919-962D-FF58-51378E0F8344}"/>
              </a:ext>
            </a:extLst>
          </p:cNvPr>
          <p:cNvSpPr>
            <a:spLocks noGrp="1"/>
          </p:cNvSpPr>
          <p:nvPr>
            <p:ph type="title"/>
          </p:nvPr>
        </p:nvSpPr>
        <p:spPr>
          <a:xfrm>
            <a:off x="868593" y="207988"/>
            <a:ext cx="9404723" cy="777582"/>
          </a:xfrm>
        </p:spPr>
        <p:txBody>
          <a:bodyPr/>
          <a:lstStyle/>
          <a:p>
            <a:pPr algn="ctr"/>
            <a:r>
              <a:rPr lang="en-US"/>
              <a:t> Financial Toll  </a:t>
            </a:r>
          </a:p>
        </p:txBody>
      </p:sp>
      <p:sp>
        <p:nvSpPr>
          <p:cNvPr id="3" name="Content Placeholder 2">
            <a:extLst>
              <a:ext uri="{FF2B5EF4-FFF2-40B4-BE49-F238E27FC236}">
                <a16:creationId xmlns:a16="http://schemas.microsoft.com/office/drawing/2014/main" id="{513E5579-21AF-AC33-05DA-B73996400845}"/>
              </a:ext>
            </a:extLst>
          </p:cNvPr>
          <p:cNvSpPr>
            <a:spLocks noGrp="1"/>
          </p:cNvSpPr>
          <p:nvPr>
            <p:ph idx="1"/>
          </p:nvPr>
        </p:nvSpPr>
        <p:spPr>
          <a:xfrm>
            <a:off x="416672" y="1402623"/>
            <a:ext cx="11360467" cy="3839510"/>
          </a:xfrm>
        </p:spPr>
        <p:txBody>
          <a:bodyPr vert="horz" lIns="91440" tIns="45720" rIns="91440" bIns="45720" rtlCol="0" anchor="t">
            <a:noAutofit/>
          </a:bodyPr>
          <a:lstStyle/>
          <a:p>
            <a:r>
              <a:rPr lang="en-US" sz="2400" u="sng"/>
              <a:t>Quarterly Breakdown</a:t>
            </a:r>
            <a:endParaRPr lang="en-US" sz="2400"/>
          </a:p>
          <a:p>
            <a:pPr lvl="1" indent="-342900">
              <a:buFont typeface="Courier New" charset="2"/>
              <a:buChar char="o"/>
            </a:pPr>
            <a:r>
              <a:rPr lang="en-US" sz="2000">
                <a:ea typeface="+mj-lt"/>
                <a:cs typeface="+mj-lt"/>
              </a:rPr>
              <a:t>Q1 2024: $872 million in losses reported</a:t>
            </a:r>
            <a:endParaRPr lang="en-US" sz="2000"/>
          </a:p>
          <a:p>
            <a:pPr lvl="1" indent="-342900">
              <a:buFont typeface="Courier New" charset="2"/>
              <a:buChar char="o"/>
            </a:pPr>
            <a:r>
              <a:rPr lang="en-US" sz="2000">
                <a:ea typeface="+mj-lt"/>
                <a:cs typeface="+mj-lt"/>
              </a:rPr>
              <a:t>By June 30, 2024 (end of Q2): $1.98 billion in costs paid, including $1.3 billion in direct costs</a:t>
            </a:r>
            <a:endParaRPr lang="en-US" sz="2000"/>
          </a:p>
          <a:p>
            <a:endParaRPr lang="en-US" sz="2400" u="sng"/>
          </a:p>
          <a:p>
            <a:r>
              <a:rPr lang="en-US" sz="2400" u="sng"/>
              <a:t>Other Financial Impacts</a:t>
            </a:r>
            <a:endParaRPr lang="en-US" sz="2400"/>
          </a:p>
          <a:p>
            <a:pPr lvl="1" indent="-342900">
              <a:buFont typeface="Courier New" charset="2"/>
              <a:buChar char="o"/>
            </a:pPr>
            <a:r>
              <a:rPr lang="en-US" sz="2000">
                <a:ea typeface="+mj-lt"/>
                <a:cs typeface="+mj-lt"/>
              </a:rPr>
              <a:t>Total impact per share of UnitedHealth Group: $2.60</a:t>
            </a:r>
            <a:endParaRPr lang="en-US" sz="2000"/>
          </a:p>
          <a:p>
            <a:pPr lvl="1">
              <a:buFont typeface="Courier New" charset="2"/>
              <a:buChar char="o"/>
            </a:pPr>
            <a:r>
              <a:rPr lang="en-US" sz="2000">
                <a:ea typeface="+mj-lt"/>
                <a:cs typeface="+mj-lt"/>
              </a:rPr>
              <a:t>Earnings per share in Q3 2024 included $0.12 in business disruption impacts and excluded $0.28 in direct response costs</a:t>
            </a:r>
            <a:endParaRPr lang="en-US" sz="2000"/>
          </a:p>
        </p:txBody>
      </p:sp>
    </p:spTree>
    <p:extLst>
      <p:ext uri="{BB962C8B-B14F-4D97-AF65-F5344CB8AC3E}">
        <p14:creationId xmlns:p14="http://schemas.microsoft.com/office/powerpoint/2010/main" val="1639506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604E0B1-6762-4B99-A6A5-42ED8E20D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 name="Freeform 7">
            <a:extLst>
              <a:ext uri="{FF2B5EF4-FFF2-40B4-BE49-F238E27FC236}">
                <a16:creationId xmlns:a16="http://schemas.microsoft.com/office/drawing/2014/main" id="{6D86F5FF-DE1B-4BAB-A7BE-6F39F5DD9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987A790-0C1B-F77E-B8B1-4A0DE58359FE}"/>
              </a:ext>
            </a:extLst>
          </p:cNvPr>
          <p:cNvSpPr>
            <a:spLocks noGrp="1"/>
          </p:cNvSpPr>
          <p:nvPr>
            <p:ph type="title"/>
          </p:nvPr>
        </p:nvSpPr>
        <p:spPr>
          <a:xfrm>
            <a:off x="648930" y="629267"/>
            <a:ext cx="9252154" cy="1016654"/>
          </a:xfrm>
        </p:spPr>
        <p:txBody>
          <a:bodyPr>
            <a:normAutofit/>
          </a:bodyPr>
          <a:lstStyle/>
          <a:p>
            <a:pPr algn="ctr"/>
            <a:r>
              <a:rPr lang="en-US">
                <a:solidFill>
                  <a:srgbClr val="EBEBEB"/>
                </a:solidFill>
              </a:rPr>
              <a:t> Financial Stability Post-Attack</a:t>
            </a:r>
            <a:endParaRPr lang="en-US"/>
          </a:p>
        </p:txBody>
      </p:sp>
      <p:sp>
        <p:nvSpPr>
          <p:cNvPr id="14" name="Rectangle 13">
            <a:extLst>
              <a:ext uri="{FF2B5EF4-FFF2-40B4-BE49-F238E27FC236}">
                <a16:creationId xmlns:a16="http://schemas.microsoft.com/office/drawing/2014/main" id="{736AD705-9544-45E1-B278-8D99F718B8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6" name="Freeform: Shape 15">
            <a:extLst>
              <a:ext uri="{FF2B5EF4-FFF2-40B4-BE49-F238E27FC236}">
                <a16:creationId xmlns:a16="http://schemas.microsoft.com/office/drawing/2014/main" id="{8DFFC5B7-4963-4902-8A90-EFF576689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5" name="Content Placeholder 2">
            <a:extLst>
              <a:ext uri="{FF2B5EF4-FFF2-40B4-BE49-F238E27FC236}">
                <a16:creationId xmlns:a16="http://schemas.microsoft.com/office/drawing/2014/main" id="{054A99A0-961F-268C-2CB3-F97050EEEB31}"/>
              </a:ext>
            </a:extLst>
          </p:cNvPr>
          <p:cNvGraphicFramePr>
            <a:graphicFrameLocks noGrp="1"/>
          </p:cNvGraphicFramePr>
          <p:nvPr>
            <p:ph idx="1"/>
            <p:extLst>
              <p:ext uri="{D42A27DB-BD31-4B8C-83A1-F6EECF244321}">
                <p14:modId xmlns:p14="http://schemas.microsoft.com/office/powerpoint/2010/main" val="1606205266"/>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3067778"/>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7A225-4309-A15B-A9E8-5D35843EDFEC}"/>
              </a:ext>
            </a:extLst>
          </p:cNvPr>
          <p:cNvSpPr>
            <a:spLocks noGrp="1"/>
          </p:cNvSpPr>
          <p:nvPr>
            <p:ph type="title"/>
          </p:nvPr>
        </p:nvSpPr>
        <p:spPr>
          <a:xfrm>
            <a:off x="646111" y="452718"/>
            <a:ext cx="9404723" cy="844326"/>
          </a:xfrm>
        </p:spPr>
        <p:txBody>
          <a:bodyPr/>
          <a:lstStyle/>
          <a:p>
            <a:pPr algn="ctr"/>
            <a:r>
              <a:rPr lang="en-US"/>
              <a:t> Legal Ramifications</a:t>
            </a:r>
            <a:endParaRPr lang="en-US">
              <a:solidFill>
                <a:srgbClr val="000000"/>
              </a:solidFill>
            </a:endParaRPr>
          </a:p>
          <a:p>
            <a:pPr algn="ctr"/>
            <a:endParaRPr lang="en-US"/>
          </a:p>
        </p:txBody>
      </p:sp>
      <p:sp>
        <p:nvSpPr>
          <p:cNvPr id="3" name="Content Placeholder 2">
            <a:extLst>
              <a:ext uri="{FF2B5EF4-FFF2-40B4-BE49-F238E27FC236}">
                <a16:creationId xmlns:a16="http://schemas.microsoft.com/office/drawing/2014/main" id="{6525A734-EEE2-0D63-7BBD-27ABB8B74FE5}"/>
              </a:ext>
            </a:extLst>
          </p:cNvPr>
          <p:cNvSpPr>
            <a:spLocks noGrp="1"/>
          </p:cNvSpPr>
          <p:nvPr>
            <p:ph idx="1"/>
          </p:nvPr>
        </p:nvSpPr>
        <p:spPr>
          <a:xfrm>
            <a:off x="241077" y="1563061"/>
            <a:ext cx="11510642" cy="4729437"/>
          </a:xfrm>
        </p:spPr>
        <p:txBody>
          <a:bodyPr vert="horz" lIns="91440" tIns="45720" rIns="91440" bIns="45720" rtlCol="0" anchor="t">
            <a:noAutofit/>
          </a:bodyPr>
          <a:lstStyle/>
          <a:p>
            <a:pPr marL="0" indent="0">
              <a:buNone/>
            </a:pPr>
            <a:endParaRPr lang="en-US" sz="1700" u="sng"/>
          </a:p>
          <a:p>
            <a:r>
              <a:rPr lang="en-US" sz="1700">
                <a:ea typeface="+mj-lt"/>
                <a:cs typeface="+mj-lt"/>
              </a:rPr>
              <a:t>UnitedHealth Group faces significant legal challenges:</a:t>
            </a:r>
            <a:endParaRPr lang="en-US" sz="1700"/>
          </a:p>
          <a:p>
            <a:r>
              <a:rPr lang="en-US" sz="1700">
                <a:ea typeface="+mj-lt"/>
                <a:cs typeface="+mj-lt"/>
              </a:rPr>
              <a:t>Multiple Lawsuits:</a:t>
            </a:r>
            <a:endParaRPr lang="en-US" sz="1700"/>
          </a:p>
          <a:p>
            <a:pPr lvl="1"/>
            <a:r>
              <a:rPr lang="en-US" sz="1700">
                <a:ea typeface="+mj-lt"/>
                <a:cs typeface="+mj-lt"/>
              </a:rPr>
              <a:t>39 healthcare providers and the National Community Pharmacists Association filed a class action lawsuit against UHG, Optum, and Change Healthcare</a:t>
            </a:r>
            <a:endParaRPr lang="en-US" sz="1700"/>
          </a:p>
          <a:p>
            <a:pPr lvl="1"/>
            <a:r>
              <a:rPr lang="en-US" sz="1700">
                <a:ea typeface="+mj-lt"/>
                <a:cs typeface="+mj-lt"/>
              </a:rPr>
              <a:t>At least five federal lawsuits have been filed against UHG</a:t>
            </a:r>
            <a:endParaRPr lang="en-US" sz="1700"/>
          </a:p>
          <a:p>
            <a:pPr lvl="1"/>
            <a:r>
              <a:rPr lang="en-US" sz="1700">
                <a:ea typeface="+mj-lt"/>
                <a:cs typeface="+mj-lt"/>
              </a:rPr>
              <a:t>Nebraska's Attorney General filed a lawsuit alleging violations of consumer protection and data security laws</a:t>
            </a:r>
            <a:endParaRPr lang="en-US" sz="1700"/>
          </a:p>
          <a:p>
            <a:endParaRPr lang="en-US" sz="1700"/>
          </a:p>
        </p:txBody>
      </p:sp>
    </p:spTree>
    <p:extLst>
      <p:ext uri="{BB962C8B-B14F-4D97-AF65-F5344CB8AC3E}">
        <p14:creationId xmlns:p14="http://schemas.microsoft.com/office/powerpoint/2010/main" val="674209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3"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5" name="Freeform: Shape 24">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7E47FC83-CEDF-158B-D7E5-56D34D2DC508}"/>
              </a:ext>
            </a:extLst>
          </p:cNvPr>
          <p:cNvSpPr>
            <a:spLocks noGrp="1"/>
          </p:cNvSpPr>
          <p:nvPr>
            <p:ph type="title"/>
          </p:nvPr>
        </p:nvSpPr>
        <p:spPr>
          <a:xfrm>
            <a:off x="452909" y="2613715"/>
            <a:ext cx="3522879" cy="1634179"/>
          </a:xfrm>
        </p:spPr>
        <p:txBody>
          <a:bodyPr>
            <a:normAutofit/>
          </a:bodyPr>
          <a:lstStyle/>
          <a:p>
            <a:pPr algn="ctr"/>
            <a:r>
              <a:rPr lang="en-US">
                <a:solidFill>
                  <a:srgbClr val="FFFFFF"/>
                </a:solidFill>
              </a:rPr>
              <a:t>Ongoing Lawsuits</a:t>
            </a:r>
            <a:endParaRPr lang="en-US"/>
          </a:p>
        </p:txBody>
      </p:sp>
      <p:sp>
        <p:nvSpPr>
          <p:cNvPr id="3" name="Content Placeholder 2">
            <a:extLst>
              <a:ext uri="{FF2B5EF4-FFF2-40B4-BE49-F238E27FC236}">
                <a16:creationId xmlns:a16="http://schemas.microsoft.com/office/drawing/2014/main" id="{33EB2448-E8BF-AF6E-14FC-A13CADDD0F6C}"/>
              </a:ext>
            </a:extLst>
          </p:cNvPr>
          <p:cNvSpPr>
            <a:spLocks noGrp="1"/>
          </p:cNvSpPr>
          <p:nvPr>
            <p:ph idx="1"/>
          </p:nvPr>
        </p:nvSpPr>
        <p:spPr>
          <a:xfrm>
            <a:off x="4937131" y="1345571"/>
            <a:ext cx="7143152" cy="4982528"/>
          </a:xfrm>
        </p:spPr>
        <p:txBody>
          <a:bodyPr vert="horz" lIns="91440" tIns="45720" rIns="91440" bIns="45720" rtlCol="0" anchor="t">
            <a:noAutofit/>
          </a:bodyPr>
          <a:lstStyle/>
          <a:p>
            <a:pPr>
              <a:lnSpc>
                <a:spcPct val="90000"/>
              </a:lnSpc>
            </a:pPr>
            <a:r>
              <a:rPr lang="en-US" sz="1800">
                <a:ea typeface="+mj-lt"/>
                <a:cs typeface="+mj-lt"/>
              </a:rPr>
              <a:t>Class Action Lawsuits:</a:t>
            </a:r>
            <a:endParaRPr lang="en-US" sz="1800"/>
          </a:p>
          <a:p>
            <a:pPr lvl="1">
              <a:lnSpc>
                <a:spcPct val="90000"/>
              </a:lnSpc>
            </a:pPr>
            <a:r>
              <a:rPr lang="en-US">
                <a:ea typeface="+mj-lt"/>
                <a:cs typeface="+mj-lt"/>
              </a:rPr>
              <a:t>A class action complaint was filed in federal court against UHG on behalf of a Texas woman.</a:t>
            </a:r>
            <a:endParaRPr lang="en-US"/>
          </a:p>
          <a:p>
            <a:pPr lvl="1">
              <a:lnSpc>
                <a:spcPct val="90000"/>
              </a:lnSpc>
            </a:pPr>
            <a:r>
              <a:rPr lang="en-US">
                <a:ea typeface="+mj-lt"/>
                <a:cs typeface="+mj-lt"/>
              </a:rPr>
              <a:t>The National Community Pharmacists Association and nearly 40 providers filed a class action lawsuit against UHG and its subsidiaries.</a:t>
            </a:r>
            <a:endParaRPr lang="en-US"/>
          </a:p>
          <a:p>
            <a:pPr lvl="1">
              <a:lnSpc>
                <a:spcPct val="90000"/>
              </a:lnSpc>
            </a:pPr>
            <a:r>
              <a:rPr lang="en-US">
                <a:ea typeface="+mj-lt"/>
                <a:cs typeface="+mj-lt"/>
              </a:rPr>
              <a:t>At least five federal lawsuits have been filed against UHG.</a:t>
            </a:r>
            <a:endParaRPr lang="en-US"/>
          </a:p>
          <a:p>
            <a:pPr>
              <a:lnSpc>
                <a:spcPct val="90000"/>
              </a:lnSpc>
            </a:pPr>
            <a:r>
              <a:rPr lang="en-US" sz="1800">
                <a:ea typeface="+mj-lt"/>
                <a:cs typeface="+mj-lt"/>
              </a:rPr>
              <a:t>Consolidated Litigation:</a:t>
            </a:r>
            <a:endParaRPr lang="en-US" sz="1800"/>
          </a:p>
          <a:p>
            <a:pPr lvl="1">
              <a:lnSpc>
                <a:spcPct val="90000"/>
              </a:lnSpc>
            </a:pPr>
            <a:r>
              <a:rPr lang="en-US">
                <a:ea typeface="+mj-lt"/>
                <a:cs typeface="+mj-lt"/>
              </a:rPr>
              <a:t>Nearly 50 lawsuits related to the cyberattack have been consolidated in Minnesota, UHG's home state.</a:t>
            </a:r>
            <a:endParaRPr lang="en-US"/>
          </a:p>
          <a:p>
            <a:pPr lvl="1">
              <a:lnSpc>
                <a:spcPct val="90000"/>
              </a:lnSpc>
            </a:pPr>
            <a:r>
              <a:rPr lang="en-US">
                <a:ea typeface="+mj-lt"/>
                <a:cs typeface="+mj-lt"/>
              </a:rPr>
              <a:t>A judge set a March 2025 deadline for Change Healthcare to file motions to dismiss certain claims in the consolidated lawsuits.</a:t>
            </a:r>
            <a:endParaRPr lang="en-US"/>
          </a:p>
        </p:txBody>
      </p:sp>
    </p:spTree>
    <p:extLst>
      <p:ext uri="{BB962C8B-B14F-4D97-AF65-F5344CB8AC3E}">
        <p14:creationId xmlns:p14="http://schemas.microsoft.com/office/powerpoint/2010/main" val="1394285457"/>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4ACF2E3-8428-267D-3CB2-E17BBD5B5AE6}"/>
            </a:ext>
          </a:extLst>
        </p:cNvPr>
        <p:cNvGrpSpPr/>
        <p:nvPr/>
      </p:nvGrpSpPr>
      <p:grpSpPr>
        <a:xfrm>
          <a:off x="0" y="0"/>
          <a:ext cx="0" cy="0"/>
          <a:chOff x="0" y="0"/>
          <a:chExt cx="0" cy="0"/>
        </a:xfrm>
      </p:grpSpPr>
      <p:sp>
        <p:nvSpPr>
          <p:cNvPr id="23" name="Freeform 36">
            <a:extLst>
              <a:ext uri="{FF2B5EF4-FFF2-40B4-BE49-F238E27FC236}">
                <a16:creationId xmlns:a16="http://schemas.microsoft.com/office/drawing/2014/main" id="{0F73B680-F788-7F45-45DD-58843037D7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5" name="Freeform: Shape 24">
            <a:extLst>
              <a:ext uri="{FF2B5EF4-FFF2-40B4-BE49-F238E27FC236}">
                <a16:creationId xmlns:a16="http://schemas.microsoft.com/office/drawing/2014/main" id="{0E7AF77D-C3FF-F728-D6DF-FB0816E36A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7F82CD4-B4C4-D58D-0AC0-5E4357354C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1C6A06CF-37A2-F666-87C3-FDDA0C3E8659}"/>
              </a:ext>
            </a:extLst>
          </p:cNvPr>
          <p:cNvSpPr>
            <a:spLocks noGrp="1"/>
          </p:cNvSpPr>
          <p:nvPr>
            <p:ph type="title"/>
          </p:nvPr>
        </p:nvSpPr>
        <p:spPr>
          <a:xfrm>
            <a:off x="452909" y="2613715"/>
            <a:ext cx="3522879" cy="1634179"/>
          </a:xfrm>
        </p:spPr>
        <p:txBody>
          <a:bodyPr>
            <a:normAutofit/>
          </a:bodyPr>
          <a:lstStyle/>
          <a:p>
            <a:pPr algn="ctr"/>
            <a:r>
              <a:rPr lang="en-US">
                <a:solidFill>
                  <a:srgbClr val="FFFFFF"/>
                </a:solidFill>
              </a:rPr>
              <a:t>Ongoing Lawsuits</a:t>
            </a:r>
            <a:endParaRPr lang="en-US"/>
          </a:p>
        </p:txBody>
      </p:sp>
      <p:sp>
        <p:nvSpPr>
          <p:cNvPr id="9" name="Content Placeholder 2">
            <a:extLst>
              <a:ext uri="{FF2B5EF4-FFF2-40B4-BE49-F238E27FC236}">
                <a16:creationId xmlns:a16="http://schemas.microsoft.com/office/drawing/2014/main" id="{76C1D849-3129-F052-143C-C2B421A78603}"/>
              </a:ext>
            </a:extLst>
          </p:cNvPr>
          <p:cNvSpPr>
            <a:spLocks noGrp="1"/>
          </p:cNvSpPr>
          <p:nvPr>
            <p:ph idx="1"/>
          </p:nvPr>
        </p:nvSpPr>
        <p:spPr>
          <a:xfrm>
            <a:off x="4976745" y="910350"/>
            <a:ext cx="6960812" cy="5593503"/>
          </a:xfrm>
        </p:spPr>
        <p:txBody>
          <a:bodyPr vert="horz" lIns="91440" tIns="45720" rIns="91440" bIns="45720" rtlCol="0" anchor="ctr">
            <a:normAutofit/>
          </a:bodyPr>
          <a:lstStyle/>
          <a:p>
            <a:r>
              <a:rPr lang="en-US">
                <a:ea typeface="+mj-lt"/>
                <a:cs typeface="+mj-lt"/>
              </a:rPr>
              <a:t>State Attorney General Lawsuit: </a:t>
            </a:r>
          </a:p>
          <a:p>
            <a:pPr lvl="1">
              <a:buChar char="•"/>
            </a:pPr>
            <a:r>
              <a:rPr lang="en-US">
                <a:ea typeface="+mj-lt"/>
                <a:cs typeface="+mj-lt"/>
              </a:rPr>
              <a:t>Nebraska's Attorney General filed a lawsuit against Change Healthcare, Optum Inc., and UHG, alleging violations of consumer protection and data security laws. </a:t>
            </a:r>
            <a:endParaRPr lang="en-US"/>
          </a:p>
          <a:p>
            <a:endParaRPr lang="en-US"/>
          </a:p>
          <a:p>
            <a:r>
              <a:rPr lang="en-US">
                <a:ea typeface="+mj-lt"/>
                <a:cs typeface="+mj-lt"/>
              </a:rPr>
              <a:t>Potential American Medical Association (AMA) Action: </a:t>
            </a:r>
            <a:endParaRPr lang="en-US"/>
          </a:p>
          <a:p>
            <a:pPr lvl="1">
              <a:buChar char="•"/>
            </a:pPr>
            <a:r>
              <a:rPr lang="en-US">
                <a:ea typeface="+mj-lt"/>
                <a:cs typeface="+mj-lt"/>
              </a:rPr>
              <a:t>The AMA is considering legal actions against UHG, including the possibility of filing a class action lawsuit to recoup damages from the disruption caused by the breach. .</a:t>
            </a:r>
            <a:endParaRPr lang="en-US"/>
          </a:p>
        </p:txBody>
      </p:sp>
    </p:spTree>
    <p:extLst>
      <p:ext uri="{BB962C8B-B14F-4D97-AF65-F5344CB8AC3E}">
        <p14:creationId xmlns:p14="http://schemas.microsoft.com/office/powerpoint/2010/main" val="3616553748"/>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729F0-5B54-04EE-F8A4-19979D498A64}"/>
              </a:ext>
            </a:extLst>
          </p:cNvPr>
          <p:cNvSpPr>
            <a:spLocks noGrp="1"/>
          </p:cNvSpPr>
          <p:nvPr>
            <p:ph type="title"/>
          </p:nvPr>
        </p:nvSpPr>
        <p:spPr>
          <a:xfrm>
            <a:off x="774038" y="241360"/>
            <a:ext cx="9404723" cy="766458"/>
          </a:xfrm>
        </p:spPr>
        <p:txBody>
          <a:bodyPr/>
          <a:lstStyle/>
          <a:p>
            <a:pPr algn="ctr"/>
            <a:r>
              <a:rPr lang="en-US"/>
              <a:t> Stock Impact</a:t>
            </a:r>
          </a:p>
        </p:txBody>
      </p:sp>
      <p:sp>
        <p:nvSpPr>
          <p:cNvPr id="3" name="Content Placeholder 2">
            <a:extLst>
              <a:ext uri="{FF2B5EF4-FFF2-40B4-BE49-F238E27FC236}">
                <a16:creationId xmlns:a16="http://schemas.microsoft.com/office/drawing/2014/main" id="{F20952E3-4CC2-1D0C-6147-8450CFA344CB}"/>
              </a:ext>
            </a:extLst>
          </p:cNvPr>
          <p:cNvSpPr>
            <a:spLocks noGrp="1"/>
          </p:cNvSpPr>
          <p:nvPr>
            <p:ph idx="1"/>
          </p:nvPr>
        </p:nvSpPr>
        <p:spPr>
          <a:xfrm>
            <a:off x="438586" y="1244874"/>
            <a:ext cx="11315971" cy="4195481"/>
          </a:xfrm>
        </p:spPr>
        <p:txBody>
          <a:bodyPr vert="horz" lIns="91440" tIns="45720" rIns="91440" bIns="45720" rtlCol="0" anchor="t">
            <a:normAutofit fontScale="92500" lnSpcReduction="20000"/>
          </a:bodyPr>
          <a:lstStyle/>
          <a:p>
            <a:pPr marL="0" indent="0">
              <a:buNone/>
            </a:pPr>
            <a:endParaRPr lang="en-US" u="sng">
              <a:ea typeface="+mj-lt"/>
              <a:cs typeface="+mj-lt"/>
            </a:endParaRPr>
          </a:p>
          <a:p>
            <a:r>
              <a:rPr lang="en-US">
                <a:ea typeface="+mj-lt"/>
                <a:cs typeface="+mj-lt"/>
              </a:rPr>
              <a:t>Current stock price: $474.96</a:t>
            </a:r>
            <a:endParaRPr lang="en-US"/>
          </a:p>
          <a:p>
            <a:endParaRPr lang="en-US">
              <a:ea typeface="+mj-lt"/>
              <a:cs typeface="+mj-lt"/>
            </a:endParaRPr>
          </a:p>
          <a:p>
            <a:r>
              <a:rPr lang="en-US">
                <a:ea typeface="+mj-lt"/>
                <a:cs typeface="+mj-lt"/>
              </a:rPr>
              <a:t>Year-to-date change: -74% (from $2,200.41 at the start of 2024)</a:t>
            </a:r>
            <a:endParaRPr lang="en-US"/>
          </a:p>
          <a:p>
            <a:pPr lvl="1" indent="-342900">
              <a:buFont typeface="Courier New" charset="2"/>
              <a:buChar char="o"/>
            </a:pPr>
            <a:r>
              <a:rPr lang="en-US">
                <a:ea typeface="+mj-lt"/>
                <a:cs typeface="+mj-lt"/>
              </a:rPr>
              <a:t>52-week range: $436.38 - $630.73</a:t>
            </a:r>
            <a:endParaRPr lang="en-US"/>
          </a:p>
          <a:p>
            <a:pPr lvl="1">
              <a:buFont typeface="Courier New" charset="2"/>
              <a:buChar char="o"/>
            </a:pPr>
            <a:endParaRPr lang="en-US">
              <a:ea typeface="+mj-lt"/>
              <a:cs typeface="+mj-lt"/>
            </a:endParaRPr>
          </a:p>
          <a:p>
            <a:r>
              <a:rPr lang="en-US">
                <a:ea typeface="+mj-lt"/>
                <a:cs typeface="+mj-lt"/>
              </a:rPr>
              <a:t>Market capitalization: $437.1 billion</a:t>
            </a:r>
            <a:endParaRPr lang="en-US"/>
          </a:p>
          <a:p>
            <a:endParaRPr lang="en-US">
              <a:ea typeface="+mj-lt"/>
              <a:cs typeface="+mj-lt"/>
            </a:endParaRPr>
          </a:p>
          <a:p>
            <a:r>
              <a:rPr lang="en-US">
                <a:ea typeface="+mj-lt"/>
                <a:cs typeface="+mj-lt"/>
              </a:rPr>
              <a:t>Despite the initial drop, analysts predict some recovery:</a:t>
            </a:r>
            <a:endParaRPr lang="en-US"/>
          </a:p>
          <a:p>
            <a:pPr lvl="1" indent="-342900">
              <a:buFont typeface="Courier New" charset="2"/>
              <a:buChar char="o"/>
            </a:pPr>
            <a:r>
              <a:rPr lang="en-US">
                <a:ea typeface="+mj-lt"/>
                <a:cs typeface="+mj-lt"/>
              </a:rPr>
              <a:t>Forecast for end of 2025: $801, representing a 41% increase from current price</a:t>
            </a:r>
            <a:endParaRPr lang="en-US"/>
          </a:p>
          <a:p>
            <a:pPr lvl="1">
              <a:buFont typeface="Courier New" charset="2"/>
              <a:buChar char="o"/>
            </a:pPr>
            <a:endParaRPr lang="en-US">
              <a:ea typeface="+mj-lt"/>
              <a:cs typeface="+mj-lt"/>
            </a:endParaRPr>
          </a:p>
          <a:p>
            <a:r>
              <a:rPr lang="en-US">
                <a:ea typeface="+mj-lt"/>
                <a:cs typeface="+mj-lt"/>
              </a:rPr>
              <a:t>Short-term forecast for March 2025: $593, with a range of $546 to $640</a:t>
            </a:r>
            <a:endParaRPr lang="en-US"/>
          </a:p>
          <a:p>
            <a:endParaRPr lang="en-US"/>
          </a:p>
        </p:txBody>
      </p:sp>
    </p:spTree>
    <p:extLst>
      <p:ext uri="{BB962C8B-B14F-4D97-AF65-F5344CB8AC3E}">
        <p14:creationId xmlns:p14="http://schemas.microsoft.com/office/powerpoint/2010/main" val="9110777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4B2DC-6921-FB59-077A-ABEB1225B101}"/>
              </a:ext>
            </a:extLst>
          </p:cNvPr>
          <p:cNvSpPr>
            <a:spLocks noGrp="1"/>
          </p:cNvSpPr>
          <p:nvPr>
            <p:ph type="title"/>
          </p:nvPr>
        </p:nvSpPr>
        <p:spPr>
          <a:xfrm>
            <a:off x="646111" y="452718"/>
            <a:ext cx="9404723" cy="822078"/>
          </a:xfrm>
        </p:spPr>
        <p:txBody>
          <a:bodyPr/>
          <a:lstStyle/>
          <a:p>
            <a:pPr algn="ctr"/>
            <a:r>
              <a:rPr lang="en-US"/>
              <a:t> Stock Impact continued</a:t>
            </a:r>
          </a:p>
        </p:txBody>
      </p:sp>
      <p:graphicFrame>
        <p:nvGraphicFramePr>
          <p:cNvPr id="5" name="Content Placeholder 2">
            <a:extLst>
              <a:ext uri="{FF2B5EF4-FFF2-40B4-BE49-F238E27FC236}">
                <a16:creationId xmlns:a16="http://schemas.microsoft.com/office/drawing/2014/main" id="{C04E593B-2892-7F10-564E-6D3BDC1969A3}"/>
              </a:ext>
            </a:extLst>
          </p:cNvPr>
          <p:cNvGraphicFramePr>
            <a:graphicFrameLocks noGrp="1"/>
          </p:cNvGraphicFramePr>
          <p:nvPr>
            <p:ph idx="1"/>
            <p:extLst>
              <p:ext uri="{D42A27DB-BD31-4B8C-83A1-F6EECF244321}">
                <p14:modId xmlns:p14="http://schemas.microsoft.com/office/powerpoint/2010/main" val="3176989854"/>
              </p:ext>
            </p:extLst>
          </p:nvPr>
        </p:nvGraphicFramePr>
        <p:xfrm>
          <a:off x="991952" y="1817247"/>
          <a:ext cx="10209125" cy="42232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4696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0604E0B1-6762-4B99-A6A5-42ED8E20D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7" name="Freeform 7">
            <a:extLst>
              <a:ext uri="{FF2B5EF4-FFF2-40B4-BE49-F238E27FC236}">
                <a16:creationId xmlns:a16="http://schemas.microsoft.com/office/drawing/2014/main" id="{6D86F5FF-DE1B-4BAB-A7BE-6F39F5DD9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6914739-FDAF-014B-1FA6-DFDFED37A136}"/>
              </a:ext>
            </a:extLst>
          </p:cNvPr>
          <p:cNvSpPr>
            <a:spLocks noGrp="1"/>
          </p:cNvSpPr>
          <p:nvPr>
            <p:ph type="title"/>
          </p:nvPr>
        </p:nvSpPr>
        <p:spPr>
          <a:xfrm>
            <a:off x="1230647" y="81491"/>
            <a:ext cx="8443786" cy="1129579"/>
          </a:xfrm>
        </p:spPr>
        <p:txBody>
          <a:bodyPr vert="horz" lIns="91440" tIns="45720" rIns="91440" bIns="45720" rtlCol="0" anchor="t">
            <a:noAutofit/>
          </a:bodyPr>
          <a:lstStyle/>
          <a:p>
            <a:pPr algn="ctr"/>
            <a:r>
              <a:rPr lang="en-US" sz="3200">
                <a:solidFill>
                  <a:srgbClr val="EBEBEB"/>
                </a:solidFill>
                <a:latin typeface="Century Gothic"/>
              </a:rPr>
              <a:t>Intro to the Change</a:t>
            </a:r>
            <a:r>
              <a:rPr lang="en-US" sz="3200">
                <a:solidFill>
                  <a:srgbClr val="EBEBEB"/>
                </a:solidFill>
                <a:ea typeface="+mj-lt"/>
                <a:cs typeface="+mj-lt"/>
              </a:rPr>
              <a:t> Healthcare Ransomware Attack</a:t>
            </a:r>
            <a:endParaRPr lang="en-US" sz="4000">
              <a:solidFill>
                <a:srgbClr val="0E5580"/>
              </a:solidFill>
              <a:ea typeface="+mj-lt"/>
              <a:cs typeface="+mj-lt"/>
            </a:endParaRPr>
          </a:p>
        </p:txBody>
      </p:sp>
      <p:sp>
        <p:nvSpPr>
          <p:cNvPr id="28" name="Rectangle 27">
            <a:extLst>
              <a:ext uri="{FF2B5EF4-FFF2-40B4-BE49-F238E27FC236}">
                <a16:creationId xmlns:a16="http://schemas.microsoft.com/office/drawing/2014/main" id="{736AD705-9544-45E1-B278-8D99F718B8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0" name="Freeform: Shape 29">
            <a:extLst>
              <a:ext uri="{FF2B5EF4-FFF2-40B4-BE49-F238E27FC236}">
                <a16:creationId xmlns:a16="http://schemas.microsoft.com/office/drawing/2014/main" id="{8DFFC5B7-4963-4902-8A90-EFF576689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sp>
        <p:nvSpPr>
          <p:cNvPr id="226" name="TextBox 225">
            <a:extLst>
              <a:ext uri="{FF2B5EF4-FFF2-40B4-BE49-F238E27FC236}">
                <a16:creationId xmlns:a16="http://schemas.microsoft.com/office/drawing/2014/main" id="{DAA88F9C-91D7-7407-A5E7-F6A3B05C67D7}"/>
              </a:ext>
            </a:extLst>
          </p:cNvPr>
          <p:cNvSpPr txBox="1"/>
          <p:nvPr/>
        </p:nvSpPr>
        <p:spPr>
          <a:xfrm>
            <a:off x="11633" y="2984015"/>
            <a:ext cx="3249260"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600">
                <a:ea typeface="+mn-lt"/>
                <a:cs typeface="+mn-lt"/>
              </a:rPr>
              <a:t>The Change Healthcare ransomware attack is the largest breach of medical data in U.S. history, compromising the sensitive information of approximately 190 million people.</a:t>
            </a:r>
            <a:endParaRPr lang="en-US">
              <a:ea typeface="+mn-lt"/>
              <a:cs typeface="+mn-lt"/>
            </a:endParaRPr>
          </a:p>
          <a:p>
            <a:pPr marL="228600" indent="-228600">
              <a:buFont typeface="Arial"/>
              <a:buChar char="•"/>
            </a:pPr>
            <a:r>
              <a:rPr lang="en-US" sz="1600">
                <a:ea typeface="+mn-lt"/>
                <a:cs typeface="+mn-lt"/>
              </a:rPr>
              <a:t>This unprecedented breach exposed highly confidential personal and health data, posing serious risks to affected individuals if exploited by malicious actors.</a:t>
            </a:r>
            <a:endParaRPr lang="en-US">
              <a:ea typeface="+mn-lt"/>
              <a:cs typeface="+mn-lt"/>
            </a:endParaRPr>
          </a:p>
        </p:txBody>
      </p:sp>
      <p:sp>
        <p:nvSpPr>
          <p:cNvPr id="227" name="TextBox 226">
            <a:extLst>
              <a:ext uri="{FF2B5EF4-FFF2-40B4-BE49-F238E27FC236}">
                <a16:creationId xmlns:a16="http://schemas.microsoft.com/office/drawing/2014/main" id="{34A6009F-2303-CBFA-0FC6-ED01CABA1E36}"/>
              </a:ext>
            </a:extLst>
          </p:cNvPr>
          <p:cNvSpPr txBox="1"/>
          <p:nvPr/>
        </p:nvSpPr>
        <p:spPr>
          <a:xfrm>
            <a:off x="895784" y="2507039"/>
            <a:ext cx="14635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accent1"/>
                </a:solidFill>
              </a:rPr>
              <a:t>SUMMARY</a:t>
            </a:r>
            <a:endParaRPr lang="en-US">
              <a:solidFill>
                <a:schemeClr val="accent1"/>
              </a:solidFill>
            </a:endParaRPr>
          </a:p>
        </p:txBody>
      </p:sp>
      <p:sp>
        <p:nvSpPr>
          <p:cNvPr id="228" name="TextBox 227">
            <a:extLst>
              <a:ext uri="{FF2B5EF4-FFF2-40B4-BE49-F238E27FC236}">
                <a16:creationId xmlns:a16="http://schemas.microsoft.com/office/drawing/2014/main" id="{E476B469-64B0-C6B3-EF1E-2F29CAC5A4D7}"/>
              </a:ext>
            </a:extLst>
          </p:cNvPr>
          <p:cNvSpPr txBox="1"/>
          <p:nvPr/>
        </p:nvSpPr>
        <p:spPr>
          <a:xfrm>
            <a:off x="3263220" y="3205052"/>
            <a:ext cx="3179459"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Arial"/>
              <a:buChar char="•"/>
            </a:pPr>
            <a:r>
              <a:rPr lang="en-US" sz="1600"/>
              <a:t>The change Healthcare ransomware attack ransomware attack occurred on February 21, 2024. </a:t>
            </a:r>
          </a:p>
        </p:txBody>
      </p:sp>
      <p:sp>
        <p:nvSpPr>
          <p:cNvPr id="229" name="TextBox 228">
            <a:extLst>
              <a:ext uri="{FF2B5EF4-FFF2-40B4-BE49-F238E27FC236}">
                <a16:creationId xmlns:a16="http://schemas.microsoft.com/office/drawing/2014/main" id="{0BA42964-DBF0-5F98-56FA-CB830B4F6F55}"/>
              </a:ext>
            </a:extLst>
          </p:cNvPr>
          <p:cNvSpPr txBox="1"/>
          <p:nvPr/>
        </p:nvSpPr>
        <p:spPr>
          <a:xfrm>
            <a:off x="3751831" y="2367435"/>
            <a:ext cx="219642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accent1"/>
                </a:solidFill>
              </a:rPr>
              <a:t>WHEN DID THIS ATTACK OCCUR?</a:t>
            </a:r>
            <a:endParaRPr lang="en-US">
              <a:solidFill>
                <a:schemeClr val="accent1"/>
              </a:solidFill>
            </a:endParaRPr>
          </a:p>
        </p:txBody>
      </p:sp>
      <p:sp>
        <p:nvSpPr>
          <p:cNvPr id="230" name="TextBox 229">
            <a:extLst>
              <a:ext uri="{FF2B5EF4-FFF2-40B4-BE49-F238E27FC236}">
                <a16:creationId xmlns:a16="http://schemas.microsoft.com/office/drawing/2014/main" id="{EB2FF786-4EE7-2A53-3068-1E7542D7DDD5}"/>
              </a:ext>
            </a:extLst>
          </p:cNvPr>
          <p:cNvSpPr txBox="1"/>
          <p:nvPr/>
        </p:nvSpPr>
        <p:spPr>
          <a:xfrm>
            <a:off x="7742151" y="2507037"/>
            <a:ext cx="306894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accent1"/>
                </a:solidFill>
              </a:rPr>
              <a:t>WHAT WERE THE EFFECTS?</a:t>
            </a:r>
            <a:endParaRPr lang="en-US">
              <a:solidFill>
                <a:schemeClr val="accent1"/>
              </a:solidFill>
            </a:endParaRPr>
          </a:p>
        </p:txBody>
      </p:sp>
      <p:sp>
        <p:nvSpPr>
          <p:cNvPr id="231" name="TextBox 230">
            <a:extLst>
              <a:ext uri="{FF2B5EF4-FFF2-40B4-BE49-F238E27FC236}">
                <a16:creationId xmlns:a16="http://schemas.microsoft.com/office/drawing/2014/main" id="{51DD730C-9C3A-8006-70F0-6C64EE1AED0A}"/>
              </a:ext>
            </a:extLst>
          </p:cNvPr>
          <p:cNvSpPr txBox="1"/>
          <p:nvPr/>
        </p:nvSpPr>
        <p:spPr>
          <a:xfrm>
            <a:off x="6520623" y="3205051"/>
            <a:ext cx="5669046"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Arial"/>
              <a:buChar char="•"/>
            </a:pPr>
            <a:r>
              <a:rPr lang="en-US" sz="1600">
                <a:ea typeface="+mn-lt"/>
                <a:cs typeface="+mn-lt"/>
              </a:rPr>
              <a:t>The impact of this attack was devastating, causing widespread outages and crippling billing systems and insurance claims processing across the healthcare sector. This incident highlights how cyberattacks extend beyond data breaches, leading to severe operational disruptions that affect millions. It also provides critical insights into how organizations can respond to and recover from such attacks. Change Healthcare's efforts to notify affected individuals and restore security serve as a case study in crisis management and communication, offering valuable lessons for the industry.</a:t>
            </a:r>
          </a:p>
        </p:txBody>
      </p:sp>
      <p:sp>
        <p:nvSpPr>
          <p:cNvPr id="232" name="TextBox 231">
            <a:extLst>
              <a:ext uri="{FF2B5EF4-FFF2-40B4-BE49-F238E27FC236}">
                <a16:creationId xmlns:a16="http://schemas.microsoft.com/office/drawing/2014/main" id="{717712BA-ABAE-9336-65BF-F97A891184D7}"/>
              </a:ext>
            </a:extLst>
          </p:cNvPr>
          <p:cNvSpPr txBox="1"/>
          <p:nvPr/>
        </p:nvSpPr>
        <p:spPr>
          <a:xfrm>
            <a:off x="3263220" y="4688333"/>
            <a:ext cx="317364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accent1"/>
                </a:solidFill>
              </a:rPr>
              <a:t>WHAT WERE THE SECURITY IMPLICATIONS?</a:t>
            </a:r>
            <a:endParaRPr lang="en-US">
              <a:solidFill>
                <a:schemeClr val="accent1"/>
              </a:solidFill>
            </a:endParaRPr>
          </a:p>
        </p:txBody>
      </p:sp>
      <p:sp>
        <p:nvSpPr>
          <p:cNvPr id="248" name="TextBox 247">
            <a:extLst>
              <a:ext uri="{FF2B5EF4-FFF2-40B4-BE49-F238E27FC236}">
                <a16:creationId xmlns:a16="http://schemas.microsoft.com/office/drawing/2014/main" id="{D8987049-BE22-CF1C-CC9B-76051062F686}"/>
              </a:ext>
            </a:extLst>
          </p:cNvPr>
          <p:cNvSpPr txBox="1"/>
          <p:nvPr/>
        </p:nvSpPr>
        <p:spPr>
          <a:xfrm>
            <a:off x="3298123" y="5334000"/>
            <a:ext cx="3249259"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1600">
                <a:ea typeface="+mn-lt"/>
                <a:cs typeface="+mn-lt"/>
              </a:rPr>
              <a:t>The breach has prompted investigations to assess compliance with security standards, including the HIPAA Security Rule.</a:t>
            </a:r>
            <a:endParaRPr lang="en-US">
              <a:ea typeface="+mn-lt"/>
              <a:cs typeface="+mn-lt"/>
            </a:endParaRPr>
          </a:p>
        </p:txBody>
      </p:sp>
    </p:spTree>
    <p:extLst>
      <p:ext uri="{BB962C8B-B14F-4D97-AF65-F5344CB8AC3E}">
        <p14:creationId xmlns:p14="http://schemas.microsoft.com/office/powerpoint/2010/main" val="557479848"/>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a:extLst>
            <a:ext uri="{FF2B5EF4-FFF2-40B4-BE49-F238E27FC236}">
              <a16:creationId xmlns:a16="http://schemas.microsoft.com/office/drawing/2014/main" id="{93BA776A-FF3F-427B-350B-EA27243FA7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20B85C-B787-80A3-5E87-AA7E79782019}"/>
              </a:ext>
            </a:extLst>
          </p:cNvPr>
          <p:cNvSpPr>
            <a:spLocks noGrp="1"/>
          </p:cNvSpPr>
          <p:nvPr>
            <p:ph type="title"/>
          </p:nvPr>
        </p:nvSpPr>
        <p:spPr>
          <a:xfrm>
            <a:off x="356016" y="629265"/>
            <a:ext cx="3116690" cy="5594554"/>
          </a:xfrm>
        </p:spPr>
        <p:txBody>
          <a:bodyPr anchor="ctr">
            <a:normAutofit/>
          </a:bodyPr>
          <a:lstStyle/>
          <a:p>
            <a:pPr algn="ctr"/>
            <a:r>
              <a:rPr lang="en-US" sz="4400">
                <a:ea typeface="+mj-lt"/>
                <a:cs typeface="+mj-lt"/>
              </a:rPr>
              <a:t>Response</a:t>
            </a:r>
            <a:br>
              <a:rPr lang="en-US" sz="4400">
                <a:ea typeface="+mj-lt"/>
                <a:cs typeface="+mj-lt"/>
              </a:rPr>
            </a:br>
            <a:br>
              <a:rPr lang="en-US" sz="4400">
                <a:ea typeface="+mj-lt"/>
                <a:cs typeface="+mj-lt"/>
              </a:rPr>
            </a:br>
            <a:r>
              <a:rPr lang="en-US" sz="4400">
                <a:ea typeface="+mj-lt"/>
                <a:cs typeface="+mj-lt"/>
              </a:rPr>
              <a:t>and</a:t>
            </a:r>
            <a:br>
              <a:rPr lang="en-US" sz="4400">
                <a:ea typeface="+mj-lt"/>
                <a:cs typeface="+mj-lt"/>
              </a:rPr>
            </a:br>
            <a:br>
              <a:rPr lang="en-US" sz="4400">
                <a:ea typeface="+mj-lt"/>
                <a:cs typeface="+mj-lt"/>
              </a:rPr>
            </a:br>
            <a:r>
              <a:rPr lang="en-US" sz="4400">
                <a:ea typeface="+mj-lt"/>
                <a:cs typeface="+mj-lt"/>
              </a:rPr>
              <a:t>Mitigation Efforts</a:t>
            </a:r>
            <a:endParaRPr lang="en-US"/>
          </a:p>
        </p:txBody>
      </p:sp>
      <p:sp>
        <p:nvSpPr>
          <p:cNvPr id="19" name="Freeform 7">
            <a:extLst>
              <a:ext uri="{FF2B5EF4-FFF2-40B4-BE49-F238E27FC236}">
                <a16:creationId xmlns:a16="http://schemas.microsoft.com/office/drawing/2014/main" id="{7C1F3995-6FF6-4ADA-E2E8-B29C87C8A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1" name="Rectangle 20">
            <a:extLst>
              <a:ext uri="{FF2B5EF4-FFF2-40B4-BE49-F238E27FC236}">
                <a16:creationId xmlns:a16="http://schemas.microsoft.com/office/drawing/2014/main" id="{E8F2EFD0-5C07-723F-55F6-5BB2FD4C7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5">
            <a:extLst>
              <a:ext uri="{FF2B5EF4-FFF2-40B4-BE49-F238E27FC236}">
                <a16:creationId xmlns:a16="http://schemas.microsoft.com/office/drawing/2014/main" id="{7A6E352C-160D-B872-BE42-B210F5A944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1404667"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25" name="Rectangle 24">
            <a:extLst>
              <a:ext uri="{FF2B5EF4-FFF2-40B4-BE49-F238E27FC236}">
                <a16:creationId xmlns:a16="http://schemas.microsoft.com/office/drawing/2014/main" id="{19A6256F-BA22-EEFA-1FF8-F4929A140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 name="Content Placeholder 2">
            <a:extLst>
              <a:ext uri="{FF2B5EF4-FFF2-40B4-BE49-F238E27FC236}">
                <a16:creationId xmlns:a16="http://schemas.microsoft.com/office/drawing/2014/main" id="{C0475DA4-7A65-C510-5EE6-729C6DCF3AFB}"/>
              </a:ext>
            </a:extLst>
          </p:cNvPr>
          <p:cNvSpPr txBox="1">
            <a:spLocks/>
          </p:cNvSpPr>
          <p:nvPr/>
        </p:nvSpPr>
        <p:spPr>
          <a:xfrm>
            <a:off x="4639832" y="784665"/>
            <a:ext cx="6876137" cy="5294134"/>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r>
              <a:rPr lang="en-US" sz="1600" b="1">
                <a:solidFill>
                  <a:schemeClr val="bg1"/>
                </a:solidFill>
              </a:rPr>
              <a:t>Immediate Actions:</a:t>
            </a:r>
            <a:endParaRPr lang="en-US" sz="1600" b="1">
              <a:solidFill>
                <a:schemeClr val="bg1"/>
              </a:solidFill>
              <a:latin typeface="Segoe UI"/>
              <a:ea typeface="+mn-lt"/>
              <a:cs typeface="Segoe UI"/>
            </a:endParaRPr>
          </a:p>
          <a:p>
            <a:pPr lvl="1"/>
            <a:r>
              <a:rPr lang="en-US" sz="1400">
                <a:solidFill>
                  <a:srgbClr val="242424"/>
                </a:solidFill>
                <a:ea typeface="+mj-lt"/>
                <a:cs typeface="+mj-lt"/>
              </a:rPr>
              <a:t>Change Healthcare swiftly disconnected compromised systems and took additional systems offline to contain the ransomware spread.</a:t>
            </a:r>
            <a:endParaRPr lang="en-US" sz="1400"/>
          </a:p>
          <a:p>
            <a:pPr lvl="1"/>
            <a:r>
              <a:rPr lang="en-US" sz="1400">
                <a:solidFill>
                  <a:srgbClr val="242424"/>
                </a:solidFill>
                <a:ea typeface="+mj-lt"/>
                <a:cs typeface="+mj-lt"/>
              </a:rPr>
              <a:t>The company implemented manual processes and operational workarounds to sustain business functions while restoring digital systems.</a:t>
            </a:r>
            <a:endParaRPr lang="en-US" sz="1400"/>
          </a:p>
          <a:p>
            <a:r>
              <a:rPr lang="en-US" sz="1600" b="1">
                <a:solidFill>
                  <a:schemeClr val="bg1"/>
                </a:solidFill>
              </a:rPr>
              <a:t>Instigation and Recovery:</a:t>
            </a:r>
            <a:endParaRPr lang="en-US" sz="1600">
              <a:solidFill>
                <a:schemeClr val="bg1"/>
              </a:solidFill>
            </a:endParaRPr>
          </a:p>
          <a:p>
            <a:pPr lvl="1"/>
            <a:r>
              <a:rPr lang="en-US" sz="1400">
                <a:solidFill>
                  <a:srgbClr val="242424"/>
                </a:solidFill>
                <a:ea typeface="+mj-lt"/>
                <a:cs typeface="+mj-lt"/>
              </a:rPr>
              <a:t>UnitedHealth Group, Change Healthcare’s parent company, engaged top cybersecurity firms to investigate the breach and collaborated with U.S. government agencies.</a:t>
            </a:r>
            <a:endParaRPr lang="en-US" sz="1400"/>
          </a:p>
          <a:p>
            <a:pPr lvl="1"/>
            <a:r>
              <a:rPr lang="en-US" sz="1400">
                <a:solidFill>
                  <a:srgbClr val="242424"/>
                </a:solidFill>
                <a:ea typeface="+mj-lt"/>
                <a:cs typeface="+mj-lt"/>
              </a:rPr>
              <a:t>The company paid approximately $22 million in Bitcoin as ransom.</a:t>
            </a:r>
            <a:endParaRPr lang="en-US" sz="1400">
              <a:solidFill>
                <a:srgbClr val="242424"/>
              </a:solidFill>
            </a:endParaRPr>
          </a:p>
          <a:p>
            <a:r>
              <a:rPr lang="en-US" sz="1600" b="1">
                <a:solidFill>
                  <a:schemeClr val="bg1"/>
                </a:solidFill>
              </a:rPr>
              <a:t>Federal Support:</a:t>
            </a:r>
            <a:endParaRPr lang="en-US" sz="1600">
              <a:solidFill>
                <a:schemeClr val="bg1"/>
              </a:solidFill>
            </a:endParaRPr>
          </a:p>
          <a:p>
            <a:pPr lvl="1"/>
            <a:r>
              <a:rPr lang="en-US" sz="1400">
                <a:solidFill>
                  <a:srgbClr val="242424"/>
                </a:solidFill>
                <a:ea typeface="+mj-lt"/>
                <a:cs typeface="+mj-lt"/>
              </a:rPr>
              <a:t>The Cybersecurity and Infrastructure Security Agency (CISA) and the Federal Bureau of Investigation (FBI) provided key indicators of compromise and mitigation strategies.</a:t>
            </a:r>
            <a:endParaRPr lang="en-US" sz="1400"/>
          </a:p>
          <a:p>
            <a:pPr lvl="1"/>
            <a:r>
              <a:rPr lang="en-US" sz="1400">
                <a:solidFill>
                  <a:srgbClr val="242424"/>
                </a:solidFill>
                <a:ea typeface="+mj-lt"/>
                <a:cs typeface="+mj-lt"/>
              </a:rPr>
              <a:t>The Department of Health and Human Services (HHS) issued guidance and resources to help healthcare organizations enhance security and maintain HIPAA compliance.</a:t>
            </a:r>
            <a:endParaRPr lang="en-US" sz="1400"/>
          </a:p>
        </p:txBody>
      </p:sp>
    </p:spTree>
    <p:extLst>
      <p:ext uri="{BB962C8B-B14F-4D97-AF65-F5344CB8AC3E}">
        <p14:creationId xmlns:p14="http://schemas.microsoft.com/office/powerpoint/2010/main" val="3949614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a:extLst>
            <a:ext uri="{FF2B5EF4-FFF2-40B4-BE49-F238E27FC236}">
              <a16:creationId xmlns:a16="http://schemas.microsoft.com/office/drawing/2014/main" id="{DF8BC3C7-FC61-CC83-E796-1ECAD241E4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9F46E9-ECE9-EF7C-D271-4EFD15614F3D}"/>
              </a:ext>
            </a:extLst>
          </p:cNvPr>
          <p:cNvSpPr>
            <a:spLocks noGrp="1"/>
          </p:cNvSpPr>
          <p:nvPr>
            <p:ph type="title"/>
          </p:nvPr>
        </p:nvSpPr>
        <p:spPr>
          <a:xfrm>
            <a:off x="356016" y="629265"/>
            <a:ext cx="3116690" cy="5594554"/>
          </a:xfrm>
        </p:spPr>
        <p:txBody>
          <a:bodyPr anchor="ctr">
            <a:normAutofit/>
          </a:bodyPr>
          <a:lstStyle/>
          <a:p>
            <a:pPr algn="ctr"/>
            <a:r>
              <a:rPr lang="en-US" sz="4400">
                <a:ea typeface="+mj-lt"/>
                <a:cs typeface="+mj-lt"/>
              </a:rPr>
              <a:t>Response</a:t>
            </a:r>
            <a:br>
              <a:rPr lang="en-US" sz="4400">
                <a:ea typeface="+mj-lt"/>
                <a:cs typeface="+mj-lt"/>
              </a:rPr>
            </a:br>
            <a:br>
              <a:rPr lang="en-US" sz="4400">
                <a:ea typeface="+mj-lt"/>
                <a:cs typeface="+mj-lt"/>
              </a:rPr>
            </a:br>
            <a:r>
              <a:rPr lang="en-US" sz="4400">
                <a:ea typeface="+mj-lt"/>
                <a:cs typeface="+mj-lt"/>
              </a:rPr>
              <a:t>and</a:t>
            </a:r>
            <a:br>
              <a:rPr lang="en-US" sz="4400">
                <a:ea typeface="+mj-lt"/>
                <a:cs typeface="+mj-lt"/>
              </a:rPr>
            </a:br>
            <a:br>
              <a:rPr lang="en-US" sz="4400">
                <a:ea typeface="+mj-lt"/>
                <a:cs typeface="+mj-lt"/>
              </a:rPr>
            </a:br>
            <a:r>
              <a:rPr lang="en-US" sz="4400">
                <a:ea typeface="+mj-lt"/>
                <a:cs typeface="+mj-lt"/>
              </a:rPr>
              <a:t>Mitigation Efforts</a:t>
            </a:r>
            <a:endParaRPr lang="en-US"/>
          </a:p>
        </p:txBody>
      </p:sp>
      <p:sp>
        <p:nvSpPr>
          <p:cNvPr id="19" name="Freeform 7">
            <a:extLst>
              <a:ext uri="{FF2B5EF4-FFF2-40B4-BE49-F238E27FC236}">
                <a16:creationId xmlns:a16="http://schemas.microsoft.com/office/drawing/2014/main" id="{28949C34-D392-7586-2463-E52AE15BA8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1" name="Rectangle 20">
            <a:extLst>
              <a:ext uri="{FF2B5EF4-FFF2-40B4-BE49-F238E27FC236}">
                <a16:creationId xmlns:a16="http://schemas.microsoft.com/office/drawing/2014/main" id="{EE9D2A25-3A2C-B6FE-985E-F88EDD04F5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5">
            <a:extLst>
              <a:ext uri="{FF2B5EF4-FFF2-40B4-BE49-F238E27FC236}">
                <a16:creationId xmlns:a16="http://schemas.microsoft.com/office/drawing/2014/main" id="{E12A2345-E2B6-6506-D789-BA41C505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1404667"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25" name="Rectangle 24">
            <a:extLst>
              <a:ext uri="{FF2B5EF4-FFF2-40B4-BE49-F238E27FC236}">
                <a16:creationId xmlns:a16="http://schemas.microsoft.com/office/drawing/2014/main" id="{0C398C69-6250-968A-EC37-860993C10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 name="Content Placeholder 2">
            <a:extLst>
              <a:ext uri="{FF2B5EF4-FFF2-40B4-BE49-F238E27FC236}">
                <a16:creationId xmlns:a16="http://schemas.microsoft.com/office/drawing/2014/main" id="{78174C53-B5C3-471D-B9C0-2C151E01B883}"/>
              </a:ext>
            </a:extLst>
          </p:cNvPr>
          <p:cNvSpPr txBox="1">
            <a:spLocks/>
          </p:cNvSpPr>
          <p:nvPr/>
        </p:nvSpPr>
        <p:spPr>
          <a:xfrm>
            <a:off x="4639832" y="630646"/>
            <a:ext cx="7172794" cy="5037761"/>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endParaRPr lang="en-US" sz="1800">
              <a:solidFill>
                <a:schemeClr val="bg1"/>
              </a:solidFill>
              <a:latin typeface="Segoe UI"/>
              <a:cs typeface="Segoe UI"/>
            </a:endParaRPr>
          </a:p>
          <a:p>
            <a:r>
              <a:rPr lang="en-US" sz="1800" b="1">
                <a:solidFill>
                  <a:srgbClr val="242424"/>
                </a:solidFill>
                <a:latin typeface="Segoe UI"/>
                <a:cs typeface="Segoe UI"/>
              </a:rPr>
              <a:t>Long-term Measures</a:t>
            </a:r>
            <a:r>
              <a:rPr lang="en-US" sz="1800">
                <a:solidFill>
                  <a:srgbClr val="242424"/>
                </a:solidFill>
                <a:latin typeface="Segoe UI"/>
                <a:cs typeface="Segoe UI"/>
              </a:rPr>
              <a:t>:</a:t>
            </a:r>
            <a:endParaRPr lang="en-US" sz="1800">
              <a:solidFill>
                <a:srgbClr val="FFFFFF"/>
              </a:solidFill>
              <a:latin typeface="Segoe UI"/>
              <a:cs typeface="Segoe UI"/>
            </a:endParaRPr>
          </a:p>
          <a:p>
            <a:pPr lvl="1"/>
            <a:r>
              <a:rPr lang="en-US" sz="1600">
                <a:solidFill>
                  <a:srgbClr val="242424"/>
                </a:solidFill>
                <a:latin typeface="Segoe UI"/>
                <a:cs typeface="Segoe UI"/>
              </a:rPr>
              <a:t>Emphasis on conducting thorough risk assessments and implementing robust security practices to safeguard electronic protected health information.</a:t>
            </a:r>
          </a:p>
          <a:p>
            <a:pPr lvl="1"/>
            <a:r>
              <a:rPr lang="en-US" sz="1600">
                <a:solidFill>
                  <a:srgbClr val="242424"/>
                </a:solidFill>
                <a:latin typeface="Segoe UI"/>
                <a:cs typeface="Segoe UI"/>
              </a:rPr>
              <a:t>Continuous updates and training on cybersecurity best practices for healthcare providers and their partners.</a:t>
            </a:r>
            <a:endParaRPr lang="en-US" sz="1600">
              <a:solidFill>
                <a:srgbClr val="FFFFFF"/>
              </a:solidFill>
              <a:latin typeface="Segoe UI"/>
              <a:cs typeface="Segoe UI"/>
            </a:endParaRPr>
          </a:p>
          <a:p>
            <a:pPr lvl="1"/>
            <a:r>
              <a:rPr lang="en-US" sz="1600">
                <a:solidFill>
                  <a:srgbClr val="242424"/>
                </a:solidFill>
              </a:rPr>
              <a:t>Implement advanced threat detection systems to identify and block ransomware attacks before they cause harm. </a:t>
            </a:r>
            <a:endParaRPr lang="en-US" sz="1600">
              <a:solidFill>
                <a:srgbClr val="FFFFFF"/>
              </a:solidFill>
            </a:endParaRPr>
          </a:p>
          <a:p>
            <a:pPr lvl="1"/>
            <a:r>
              <a:rPr lang="en-US" sz="1600">
                <a:solidFill>
                  <a:srgbClr val="242424"/>
                </a:solidFill>
              </a:rPr>
              <a:t>Maintain offline backups/snapshots of critical data and regularly test recovery processes. </a:t>
            </a:r>
            <a:endParaRPr lang="en-US" sz="1600">
              <a:solidFill>
                <a:srgbClr val="FFFFFF"/>
              </a:solidFill>
            </a:endParaRPr>
          </a:p>
          <a:p>
            <a:pPr lvl="1"/>
            <a:r>
              <a:rPr lang="en-US" sz="1600">
                <a:solidFill>
                  <a:srgbClr val="242424"/>
                </a:solidFill>
              </a:rPr>
              <a:t>Patch systems promptly and conduct regular vulnerability assessments. </a:t>
            </a:r>
            <a:endParaRPr lang="en-US" sz="1600">
              <a:solidFill>
                <a:srgbClr val="FFFFFF"/>
              </a:solidFill>
            </a:endParaRPr>
          </a:p>
          <a:p>
            <a:pPr lvl="1"/>
            <a:r>
              <a:rPr lang="en-US" sz="1600">
                <a:solidFill>
                  <a:srgbClr val="242424"/>
                </a:solidFill>
              </a:rPr>
              <a:t>Train staff on recognizing phishing attempts and suspicious activities through other common attack vectors. </a:t>
            </a:r>
            <a:endParaRPr lang="en-US" sz="1600">
              <a:solidFill>
                <a:srgbClr val="FFFFFF"/>
              </a:solidFill>
            </a:endParaRPr>
          </a:p>
          <a:p>
            <a:pPr marL="0" indent="0">
              <a:buNone/>
            </a:pPr>
            <a:endParaRPr lang="en-US" sz="1600">
              <a:solidFill>
                <a:srgbClr val="FFFFFF"/>
              </a:solidFill>
              <a:latin typeface="Segoe UI"/>
              <a:cs typeface="Segoe UI"/>
            </a:endParaRPr>
          </a:p>
        </p:txBody>
      </p:sp>
    </p:spTree>
    <p:extLst>
      <p:ext uri="{BB962C8B-B14F-4D97-AF65-F5344CB8AC3E}">
        <p14:creationId xmlns:p14="http://schemas.microsoft.com/office/powerpoint/2010/main" val="2671435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a:extLst>
            <a:ext uri="{FF2B5EF4-FFF2-40B4-BE49-F238E27FC236}">
              <a16:creationId xmlns:a16="http://schemas.microsoft.com/office/drawing/2014/main" id="{AE806310-179D-09D9-810B-6F8723A03E21}"/>
            </a:ext>
          </a:extLst>
        </p:cNvPr>
        <p:cNvGrpSpPr/>
        <p:nvPr/>
      </p:nvGrpSpPr>
      <p:grpSpPr>
        <a:xfrm>
          <a:off x="0" y="0"/>
          <a:ext cx="0" cy="0"/>
          <a:chOff x="0" y="0"/>
          <a:chExt cx="0" cy="0"/>
        </a:xfrm>
      </p:grpSpPr>
      <p:pic>
        <p:nvPicPr>
          <p:cNvPr id="3" name="Picture 2" descr="Cybersecurity Investments That Can Protect Firms From Losing Profits -  Finance Monthly | Personal Finance. Money. Investing">
            <a:extLst>
              <a:ext uri="{FF2B5EF4-FFF2-40B4-BE49-F238E27FC236}">
                <a16:creationId xmlns:a16="http://schemas.microsoft.com/office/drawing/2014/main" id="{5D83905A-697E-ADF8-BA18-D41BCFBB992B}"/>
              </a:ext>
            </a:extLst>
          </p:cNvPr>
          <p:cNvPicPr>
            <a:picLocks noChangeAspect="1"/>
          </p:cNvPicPr>
          <p:nvPr/>
        </p:nvPicPr>
        <p:blipFill>
          <a:blip r:embed="rId3">
            <a:duotone>
              <a:prstClr val="black"/>
              <a:schemeClr val="accent5">
                <a:tint val="45000"/>
                <a:satMod val="400000"/>
              </a:schemeClr>
            </a:duotone>
            <a:alphaModFix amt="15000"/>
          </a:blip>
          <a:srcRect t="1316"/>
          <a:stretch/>
        </p:blipFill>
        <p:spPr>
          <a:xfrm>
            <a:off x="20" y="10"/>
            <a:ext cx="12191980" cy="6857990"/>
          </a:xfrm>
          <a:prstGeom prst="rect">
            <a:avLst/>
          </a:prstGeom>
        </p:spPr>
      </p:pic>
      <p:sp>
        <p:nvSpPr>
          <p:cNvPr id="2" name="Title 1">
            <a:extLst>
              <a:ext uri="{FF2B5EF4-FFF2-40B4-BE49-F238E27FC236}">
                <a16:creationId xmlns:a16="http://schemas.microsoft.com/office/drawing/2014/main" id="{E15CB0AE-C083-49CE-9760-55B8C3B89A55}"/>
              </a:ext>
            </a:extLst>
          </p:cNvPr>
          <p:cNvSpPr>
            <a:spLocks noGrp="1"/>
          </p:cNvSpPr>
          <p:nvPr>
            <p:ph type="title"/>
          </p:nvPr>
        </p:nvSpPr>
        <p:spPr>
          <a:xfrm>
            <a:off x="617625" y="182101"/>
            <a:ext cx="9404723" cy="777582"/>
          </a:xfrm>
        </p:spPr>
        <p:txBody>
          <a:bodyPr vert="horz" lIns="91440" tIns="45720" rIns="91440" bIns="45720" rtlCol="0" anchor="t">
            <a:normAutofit fontScale="90000"/>
          </a:bodyPr>
          <a:lstStyle/>
          <a:p>
            <a:pPr algn="ctr"/>
            <a:r>
              <a:rPr lang="en-US"/>
              <a:t>Additional Response &amp; Mitigation Efforts</a:t>
            </a:r>
          </a:p>
        </p:txBody>
      </p:sp>
      <p:sp>
        <p:nvSpPr>
          <p:cNvPr id="16" name="Rectangle 15">
            <a:extLst>
              <a:ext uri="{FF2B5EF4-FFF2-40B4-BE49-F238E27FC236}">
                <a16:creationId xmlns:a16="http://schemas.microsoft.com/office/drawing/2014/main" id="{712D2EC8-1D18-9BEF-F9EC-E23E2A1C5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 name="Content Placeholder 2">
            <a:extLst>
              <a:ext uri="{FF2B5EF4-FFF2-40B4-BE49-F238E27FC236}">
                <a16:creationId xmlns:a16="http://schemas.microsoft.com/office/drawing/2014/main" id="{4A1EABE7-7159-832F-9DE5-A1BF3AA380BD}"/>
              </a:ext>
            </a:extLst>
          </p:cNvPr>
          <p:cNvSpPr txBox="1">
            <a:spLocks/>
          </p:cNvSpPr>
          <p:nvPr/>
        </p:nvSpPr>
        <p:spPr>
          <a:xfrm>
            <a:off x="117220" y="1714440"/>
            <a:ext cx="11896293" cy="4862926"/>
          </a:xfrm>
          <a:prstGeom prst="rect">
            <a:avLst/>
          </a:prstGeom>
        </p:spPr>
        <p:txBody>
          <a:bodyPr vert="horz" lIns="91440" tIns="45720" rIns="91440" bIns="45720" rtlCol="0" anchor="ct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pPr>
              <a:lnSpc>
                <a:spcPct val="90000"/>
              </a:lnSpc>
            </a:pPr>
            <a:r>
              <a:rPr lang="en-US"/>
              <a:t>Regulatory Oversight:</a:t>
            </a:r>
          </a:p>
          <a:p>
            <a:pPr lvl="1">
              <a:lnSpc>
                <a:spcPct val="90000"/>
              </a:lnSpc>
            </a:pPr>
            <a:r>
              <a:rPr lang="en-US" sz="2000" b="1"/>
              <a:t>Increased</a:t>
            </a:r>
            <a:r>
              <a:rPr lang="en-US" sz="2000" b="1">
                <a:ea typeface="+mj-lt"/>
                <a:cs typeface="+mj-lt"/>
              </a:rPr>
              <a:t> HIPAA Audits</a:t>
            </a:r>
            <a:r>
              <a:rPr lang="en-US" sz="2000"/>
              <a:t> – ORC and HHS intensified audits of Change Healthcare.</a:t>
            </a:r>
          </a:p>
          <a:p>
            <a:pPr lvl="1">
              <a:lnSpc>
                <a:spcPct val="90000"/>
              </a:lnSpc>
            </a:pPr>
            <a:endParaRPr lang="en-US" sz="2000" b="1">
              <a:solidFill>
                <a:srgbClr val="FFFFFF"/>
              </a:solidFill>
              <a:latin typeface="Century Gothic"/>
              <a:ea typeface="Calibri"/>
              <a:cs typeface="Calibri"/>
            </a:endParaRPr>
          </a:p>
          <a:p>
            <a:pPr lvl="1">
              <a:lnSpc>
                <a:spcPct val="90000"/>
              </a:lnSpc>
            </a:pPr>
            <a:r>
              <a:rPr lang="en-US" sz="2000" b="1">
                <a:solidFill>
                  <a:srgbClr val="FFFFFF"/>
                </a:solidFill>
                <a:latin typeface="Century Gothic"/>
                <a:ea typeface="Calibri"/>
                <a:cs typeface="Calibri"/>
              </a:rPr>
              <a:t>Stricter Vendor Management Requirements</a:t>
            </a:r>
            <a:r>
              <a:rPr lang="en-US" sz="2000"/>
              <a:t> – </a:t>
            </a:r>
            <a:r>
              <a:rPr lang="en-US" sz="2000">
                <a:cs typeface="Segoe UI"/>
              </a:rPr>
              <a:t>Change Healthcare began conducting</a:t>
            </a:r>
            <a:r>
              <a:rPr lang="en-US" sz="2000">
                <a:solidFill>
                  <a:srgbClr val="FFFFFF"/>
                </a:solidFill>
                <a:latin typeface="Century Gothic"/>
                <a:cs typeface="Segoe UI"/>
              </a:rPr>
              <a:t> thorough risk assessments of third-party vendors and ensuring they adhered to the robust cybersecurity standards</a:t>
            </a:r>
            <a:r>
              <a:rPr lang="en-US" sz="2000"/>
              <a:t>.</a:t>
            </a:r>
          </a:p>
          <a:p>
            <a:pPr marL="457200" lvl="1" indent="0">
              <a:lnSpc>
                <a:spcPct val="90000"/>
              </a:lnSpc>
              <a:buNone/>
            </a:pPr>
            <a:endParaRPr lang="en-US" sz="2000">
              <a:solidFill>
                <a:srgbClr val="FFFFFF"/>
              </a:solidFill>
              <a:latin typeface="Century Gothic"/>
              <a:ea typeface="Calibri"/>
              <a:cs typeface="Calibri"/>
            </a:endParaRPr>
          </a:p>
          <a:p>
            <a:pPr lvl="1">
              <a:lnSpc>
                <a:spcPct val="90000"/>
              </a:lnSpc>
            </a:pPr>
            <a:r>
              <a:rPr lang="en-US" sz="2000" b="1">
                <a:solidFill>
                  <a:srgbClr val="FFFFFF"/>
                </a:solidFill>
                <a:latin typeface="Century Gothic"/>
                <a:ea typeface="Calibri"/>
                <a:cs typeface="Calibri"/>
              </a:rPr>
              <a:t>Enhanced Reporting Obligations</a:t>
            </a:r>
            <a:r>
              <a:rPr lang="en-US" sz="2000" b="1">
                <a:ea typeface="Calibri"/>
                <a:cs typeface="Calibri"/>
              </a:rPr>
              <a:t> </a:t>
            </a:r>
            <a:r>
              <a:rPr lang="en-US" sz="2000"/>
              <a:t>– Change </a:t>
            </a:r>
            <a:r>
              <a:rPr lang="en-US" sz="2000">
                <a:solidFill>
                  <a:srgbClr val="FFFFFF"/>
                </a:solidFill>
                <a:latin typeface="Century Gothic"/>
                <a:cs typeface="Segoe UI"/>
              </a:rPr>
              <a:t>Healthcare was mandated to provide more detailed and frequent reports on their cybersecurity measures </a:t>
            </a:r>
            <a:endParaRPr lang="en-US" sz="2000">
              <a:solidFill>
                <a:srgbClr val="FFFFFF"/>
              </a:solidFill>
              <a:latin typeface="Century Gothic"/>
            </a:endParaRPr>
          </a:p>
          <a:p>
            <a:pPr lvl="1">
              <a:lnSpc>
                <a:spcPct val="90000"/>
              </a:lnSpc>
            </a:pPr>
            <a:endParaRPr lang="en-US" sz="2000">
              <a:solidFill>
                <a:srgbClr val="FFFFFF"/>
              </a:solidFill>
              <a:latin typeface="Century Gothic" panose="020B0502020202020204"/>
              <a:ea typeface="Calibri"/>
              <a:cs typeface="Calibri"/>
            </a:endParaRPr>
          </a:p>
          <a:p>
            <a:pPr lvl="1">
              <a:lnSpc>
                <a:spcPct val="90000"/>
              </a:lnSpc>
            </a:pPr>
            <a:r>
              <a:rPr lang="en-US" sz="2000" b="1">
                <a:solidFill>
                  <a:srgbClr val="FFFFFF"/>
                </a:solidFill>
                <a:latin typeface="Century Gothic" panose="020B0502020202020204"/>
                <a:ea typeface="Calibri"/>
                <a:cs typeface="Calibri"/>
              </a:rPr>
              <a:t>Implementation of Best Practices</a:t>
            </a:r>
            <a:r>
              <a:rPr lang="en-US" sz="2000">
                <a:solidFill>
                  <a:srgbClr val="FFFFFF"/>
                </a:solidFill>
                <a:latin typeface="Century Gothic" panose="020B0502020202020204"/>
                <a:ea typeface="Calibri"/>
                <a:cs typeface="Calibri"/>
              </a:rPr>
              <a:t> -</a:t>
            </a:r>
            <a:r>
              <a:rPr lang="en-US" sz="2000"/>
              <a:t> Created a detailed company-wide plan in the event of any future cybersecurity breaches.</a:t>
            </a:r>
          </a:p>
          <a:p>
            <a:pPr lvl="1">
              <a:lnSpc>
                <a:spcPct val="90000"/>
              </a:lnSpc>
            </a:pPr>
            <a:endParaRPr lang="en-US" sz="2000">
              <a:solidFill>
                <a:srgbClr val="FFFFFF"/>
              </a:solidFill>
              <a:latin typeface="Century Gothic" panose="020B0502020202020204"/>
              <a:ea typeface="Calibri"/>
              <a:cs typeface="Calibri"/>
            </a:endParaRPr>
          </a:p>
          <a:p>
            <a:pPr lvl="1">
              <a:lnSpc>
                <a:spcPct val="90000"/>
              </a:lnSpc>
            </a:pPr>
            <a:r>
              <a:rPr lang="en-US" sz="2000" b="1">
                <a:solidFill>
                  <a:srgbClr val="FFFFFF"/>
                </a:solidFill>
                <a:latin typeface="Century Gothic" panose="020B0502020202020204"/>
                <a:ea typeface="Calibri"/>
                <a:cs typeface="Calibri"/>
              </a:rPr>
              <a:t>Legislative Oversight</a:t>
            </a:r>
            <a:r>
              <a:rPr lang="en-US" sz="2000">
                <a:solidFill>
                  <a:srgbClr val="FFFFFF"/>
                </a:solidFill>
                <a:latin typeface="Century Gothic" panose="020B0502020202020204"/>
                <a:ea typeface="Calibri"/>
                <a:cs typeface="Calibri"/>
              </a:rPr>
              <a:t> - Congress held hearings to investigate the breach and its impact in efforts to strengthen cybersecurity requirements for healthcare organizations</a:t>
            </a:r>
            <a:endParaRPr lang="en-US" sz="2000">
              <a:solidFill>
                <a:srgbClr val="FFFFFF"/>
              </a:solidFill>
              <a:latin typeface="Century Gothic"/>
              <a:cs typeface="Calibri"/>
            </a:endParaRPr>
          </a:p>
          <a:p>
            <a:pPr marL="0" indent="0">
              <a:lnSpc>
                <a:spcPct val="90000"/>
              </a:lnSpc>
            </a:pPr>
            <a:endParaRPr lang="en-US" sz="1700"/>
          </a:p>
        </p:txBody>
      </p:sp>
    </p:spTree>
    <p:extLst>
      <p:ext uri="{BB962C8B-B14F-4D97-AF65-F5344CB8AC3E}">
        <p14:creationId xmlns:p14="http://schemas.microsoft.com/office/powerpoint/2010/main" val="3799559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a:extLst>
            <a:ext uri="{FF2B5EF4-FFF2-40B4-BE49-F238E27FC236}">
              <a16:creationId xmlns:a16="http://schemas.microsoft.com/office/drawing/2014/main" id="{B850107D-564F-23C6-0946-5CE8DB6F473E}"/>
            </a:ext>
          </a:extLst>
        </p:cNvPr>
        <p:cNvGrpSpPr/>
        <p:nvPr/>
      </p:nvGrpSpPr>
      <p:grpSpPr>
        <a:xfrm>
          <a:off x="0" y="0"/>
          <a:ext cx="0" cy="0"/>
          <a:chOff x="0" y="0"/>
          <a:chExt cx="0" cy="0"/>
        </a:xfrm>
      </p:grpSpPr>
      <p:pic>
        <p:nvPicPr>
          <p:cNvPr id="3" name="Picture 2" descr="Cybersecurity Investments That Can Protect Firms From Losing Profits -  Finance Monthly | Personal Finance. Money. Investing">
            <a:extLst>
              <a:ext uri="{FF2B5EF4-FFF2-40B4-BE49-F238E27FC236}">
                <a16:creationId xmlns:a16="http://schemas.microsoft.com/office/drawing/2014/main" id="{E99C6730-F8D0-1343-644F-B7604AEE5EFE}"/>
              </a:ext>
            </a:extLst>
          </p:cNvPr>
          <p:cNvPicPr>
            <a:picLocks noChangeAspect="1"/>
          </p:cNvPicPr>
          <p:nvPr/>
        </p:nvPicPr>
        <p:blipFill>
          <a:blip r:embed="rId3">
            <a:duotone>
              <a:prstClr val="black"/>
              <a:schemeClr val="accent5">
                <a:tint val="45000"/>
                <a:satMod val="400000"/>
              </a:schemeClr>
            </a:duotone>
            <a:alphaModFix amt="15000"/>
          </a:blip>
          <a:srcRect t="1316"/>
          <a:stretch/>
        </p:blipFill>
        <p:spPr>
          <a:xfrm>
            <a:off x="20" y="10"/>
            <a:ext cx="12191980" cy="6857990"/>
          </a:xfrm>
          <a:prstGeom prst="rect">
            <a:avLst/>
          </a:prstGeom>
        </p:spPr>
      </p:pic>
      <p:sp>
        <p:nvSpPr>
          <p:cNvPr id="2" name="Title 1">
            <a:extLst>
              <a:ext uri="{FF2B5EF4-FFF2-40B4-BE49-F238E27FC236}">
                <a16:creationId xmlns:a16="http://schemas.microsoft.com/office/drawing/2014/main" id="{4AB9562B-B924-74E0-97F9-0EB9B385CE91}"/>
              </a:ext>
            </a:extLst>
          </p:cNvPr>
          <p:cNvSpPr>
            <a:spLocks noGrp="1"/>
          </p:cNvSpPr>
          <p:nvPr>
            <p:ph type="title"/>
          </p:nvPr>
        </p:nvSpPr>
        <p:spPr>
          <a:xfrm>
            <a:off x="345761" y="180178"/>
            <a:ext cx="10005423" cy="1155800"/>
          </a:xfrm>
        </p:spPr>
        <p:txBody>
          <a:bodyPr vert="horz" lIns="91440" tIns="45720" rIns="91440" bIns="45720" rtlCol="0" anchor="t">
            <a:normAutofit fontScale="90000"/>
          </a:bodyPr>
          <a:lstStyle/>
          <a:p>
            <a:pPr algn="ctr"/>
            <a:r>
              <a:rPr lang="en-US" sz="3800"/>
              <a:t>Additional Response &amp; Mitigation Efforts, continued...</a:t>
            </a:r>
            <a:endParaRPr lang="en-US" sz="3800">
              <a:solidFill>
                <a:srgbClr val="000000"/>
              </a:solidFill>
            </a:endParaRPr>
          </a:p>
        </p:txBody>
      </p:sp>
      <p:sp>
        <p:nvSpPr>
          <p:cNvPr id="16" name="Rectangle 15">
            <a:extLst>
              <a:ext uri="{FF2B5EF4-FFF2-40B4-BE49-F238E27FC236}">
                <a16:creationId xmlns:a16="http://schemas.microsoft.com/office/drawing/2014/main" id="{C696EBFA-4394-4B46-9875-039A1F1D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 name="Content Placeholder 2">
            <a:extLst>
              <a:ext uri="{FF2B5EF4-FFF2-40B4-BE49-F238E27FC236}">
                <a16:creationId xmlns:a16="http://schemas.microsoft.com/office/drawing/2014/main" id="{57C50C98-C97B-8553-91C4-B535918A8844}"/>
              </a:ext>
            </a:extLst>
          </p:cNvPr>
          <p:cNvSpPr txBox="1">
            <a:spLocks/>
          </p:cNvSpPr>
          <p:nvPr/>
        </p:nvSpPr>
        <p:spPr>
          <a:xfrm>
            <a:off x="346875" y="1676035"/>
            <a:ext cx="11649693" cy="4724031"/>
          </a:xfrm>
          <a:prstGeom prst="rect">
            <a:avLst/>
          </a:prstGeom>
        </p:spPr>
        <p:txBody>
          <a:bodyPr vert="horz" lIns="91440" tIns="45720" rIns="91440" bIns="45720" rtlCol="0" anchor="ct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pPr>
              <a:lnSpc>
                <a:spcPct val="90000"/>
              </a:lnSpc>
            </a:pPr>
            <a:r>
              <a:rPr lang="en-US"/>
              <a:t>Cybersecurity investments post-breach:</a:t>
            </a:r>
          </a:p>
          <a:p>
            <a:pPr lvl="1">
              <a:lnSpc>
                <a:spcPct val="90000"/>
              </a:lnSpc>
            </a:pPr>
            <a:r>
              <a:rPr lang="en-US" sz="2000" b="1"/>
              <a:t>Enhanced Security Measures</a:t>
            </a:r>
            <a:r>
              <a:rPr lang="en-US" sz="2000"/>
              <a:t> – Established multi-factor authentication, threat detection system, network segmentation.</a:t>
            </a:r>
          </a:p>
          <a:p>
            <a:pPr lvl="1">
              <a:lnSpc>
                <a:spcPct val="90000"/>
              </a:lnSpc>
            </a:pPr>
            <a:endParaRPr lang="en-US" sz="2000"/>
          </a:p>
          <a:p>
            <a:pPr lvl="1">
              <a:lnSpc>
                <a:spcPct val="90000"/>
              </a:lnSpc>
            </a:pPr>
            <a:r>
              <a:rPr lang="en-US" sz="2000" b="1"/>
              <a:t>Employee Training</a:t>
            </a:r>
            <a:r>
              <a:rPr lang="en-US" sz="2000"/>
              <a:t> – Trained employees to be more aware of phishing, and social engineer attempts.</a:t>
            </a:r>
          </a:p>
          <a:p>
            <a:pPr lvl="1">
              <a:lnSpc>
                <a:spcPct val="90000"/>
              </a:lnSpc>
            </a:pPr>
            <a:endParaRPr lang="en-US" sz="2000"/>
          </a:p>
          <a:p>
            <a:pPr lvl="1">
              <a:lnSpc>
                <a:spcPct val="90000"/>
              </a:lnSpc>
            </a:pPr>
            <a:r>
              <a:rPr lang="en-US" sz="2000" b="1"/>
              <a:t>Third-Party Risk Management</a:t>
            </a:r>
            <a:r>
              <a:rPr lang="en-US" sz="2000"/>
              <a:t> – Made sure vendors comply with cybersecurity standards</a:t>
            </a:r>
          </a:p>
          <a:p>
            <a:pPr lvl="1">
              <a:lnSpc>
                <a:spcPct val="90000"/>
              </a:lnSpc>
            </a:pPr>
            <a:endParaRPr lang="en-US" sz="2000"/>
          </a:p>
          <a:p>
            <a:pPr lvl="1">
              <a:lnSpc>
                <a:spcPct val="90000"/>
              </a:lnSpc>
            </a:pPr>
            <a:r>
              <a:rPr lang="en-US" sz="2000" b="1"/>
              <a:t>Incident Response Planning</a:t>
            </a:r>
            <a:r>
              <a:rPr lang="en-US" sz="2000"/>
              <a:t> - Created a detailed plan in the event of an future cybersecurity breach.</a:t>
            </a:r>
          </a:p>
        </p:txBody>
      </p:sp>
    </p:spTree>
    <p:extLst>
      <p:ext uri="{BB962C8B-B14F-4D97-AF65-F5344CB8AC3E}">
        <p14:creationId xmlns:p14="http://schemas.microsoft.com/office/powerpoint/2010/main" val="3622155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48053-189E-6E07-788A-BE8C3D582E0D}"/>
              </a:ext>
            </a:extLst>
          </p:cNvPr>
          <p:cNvSpPr>
            <a:spLocks noGrp="1"/>
          </p:cNvSpPr>
          <p:nvPr>
            <p:ph type="title"/>
          </p:nvPr>
        </p:nvSpPr>
        <p:spPr>
          <a:xfrm>
            <a:off x="683049" y="168654"/>
            <a:ext cx="8336627" cy="806062"/>
          </a:xfrm>
        </p:spPr>
        <p:txBody>
          <a:bodyPr>
            <a:normAutofit/>
          </a:bodyPr>
          <a:lstStyle/>
          <a:p>
            <a:pPr algn="ctr"/>
            <a:r>
              <a:rPr lang="en-US"/>
              <a:t>Privacy Concerns</a:t>
            </a:r>
          </a:p>
        </p:txBody>
      </p:sp>
      <p:pic>
        <p:nvPicPr>
          <p:cNvPr id="13" name="Picture 12">
            <a:extLst>
              <a:ext uri="{FF2B5EF4-FFF2-40B4-BE49-F238E27FC236}">
                <a16:creationId xmlns:a16="http://schemas.microsoft.com/office/drawing/2014/main" id="{9BDC2440-9CC6-2107-4749-90C2DF37EB70}"/>
              </a:ext>
            </a:extLst>
          </p:cNvPr>
          <p:cNvPicPr>
            <a:picLocks noChangeAspect="1"/>
          </p:cNvPicPr>
          <p:nvPr/>
        </p:nvPicPr>
        <p:blipFill>
          <a:blip r:embed="rId3"/>
          <a:srcRect r="2732"/>
          <a:stretch/>
        </p:blipFill>
        <p:spPr>
          <a:xfrm>
            <a:off x="7974945" y="893929"/>
            <a:ext cx="3990160" cy="5638797"/>
          </a:xfrm>
          <a:prstGeom prst="rect">
            <a:avLst/>
          </a:prstGeom>
          <a:ln w="28575" cap="rnd">
            <a:solidFill>
              <a:schemeClr val="accent1"/>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6" name="Rectangle 25">
            <a:extLst>
              <a:ext uri="{FF2B5EF4-FFF2-40B4-BE49-F238E27FC236}">
                <a16:creationId xmlns:a16="http://schemas.microsoft.com/office/drawing/2014/main" id="{73DC589F-62C7-410C-B96C-0F6243A471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Content Placeholder 11">
            <a:extLst>
              <a:ext uri="{FF2B5EF4-FFF2-40B4-BE49-F238E27FC236}">
                <a16:creationId xmlns:a16="http://schemas.microsoft.com/office/drawing/2014/main" id="{158E3ADC-5D35-F781-9CAF-E20DF9937F86}"/>
              </a:ext>
            </a:extLst>
          </p:cNvPr>
          <p:cNvSpPr>
            <a:spLocks noGrp="1"/>
          </p:cNvSpPr>
          <p:nvPr>
            <p:ph idx="1"/>
          </p:nvPr>
        </p:nvSpPr>
        <p:spPr>
          <a:xfrm>
            <a:off x="152969" y="1073626"/>
            <a:ext cx="7310751" cy="5174773"/>
          </a:xfrm>
        </p:spPr>
        <p:txBody>
          <a:bodyPr vert="horz" lIns="91440" tIns="45720" rIns="91440" bIns="45720" rtlCol="0" anchor="t">
            <a:noAutofit/>
          </a:bodyPr>
          <a:lstStyle/>
          <a:p>
            <a:pPr>
              <a:lnSpc>
                <a:spcPct val="90000"/>
              </a:lnSpc>
            </a:pPr>
            <a:r>
              <a:rPr lang="en-US" sz="1800" b="1">
                <a:ea typeface="+mj-lt"/>
                <a:cs typeface="+mj-lt"/>
              </a:rPr>
              <a:t>Protected Health Information (PHI) &amp; Personally Identifiable Information (PII) exposed</a:t>
            </a:r>
          </a:p>
          <a:p>
            <a:pPr lvl="1">
              <a:lnSpc>
                <a:spcPct val="90000"/>
              </a:lnSpc>
              <a:buFont typeface="Courier New" charset="2"/>
              <a:buChar char="o"/>
            </a:pPr>
            <a:r>
              <a:rPr lang="en-US">
                <a:ea typeface="+mj-lt"/>
                <a:cs typeface="+mj-lt"/>
              </a:rPr>
              <a:t>The breach compromised highly sensitive medical records, including diagnoses, prescriptions, treatments, and insurance details.</a:t>
            </a:r>
          </a:p>
          <a:p>
            <a:pPr lvl="1">
              <a:lnSpc>
                <a:spcPct val="90000"/>
              </a:lnSpc>
              <a:buFont typeface="Courier New" charset="2"/>
              <a:buChar char="o"/>
            </a:pPr>
            <a:r>
              <a:rPr lang="en-US">
                <a:ea typeface="+mj-lt"/>
                <a:cs typeface="+mj-lt"/>
              </a:rPr>
              <a:t>Personally Identifiable Information (PII) such as full names, Social Security numbers, addresses, and birthdates were also at risk.</a:t>
            </a:r>
          </a:p>
          <a:p>
            <a:pPr lvl="1">
              <a:lnSpc>
                <a:spcPct val="90000"/>
              </a:lnSpc>
              <a:buFont typeface="Courier New" charset="2"/>
              <a:buChar char="o"/>
            </a:pPr>
            <a:r>
              <a:rPr lang="en-US">
                <a:ea typeface="+mj-lt"/>
                <a:cs typeface="+mj-lt"/>
              </a:rPr>
              <a:t>The exposure of this data increases the likelihood of identity theft, financial fraud, and medical fraud (e.g., criminals using stolen medical identities to obtain services or prescriptions).</a:t>
            </a:r>
            <a:endParaRPr lang="en-US"/>
          </a:p>
          <a:p>
            <a:pPr>
              <a:lnSpc>
                <a:spcPct val="90000"/>
              </a:lnSpc>
            </a:pPr>
            <a:r>
              <a:rPr lang="en-US" sz="1800" b="1">
                <a:ea typeface="+mj-lt"/>
                <a:cs typeface="+mj-lt"/>
              </a:rPr>
              <a:t>Medical Identity Theft &amp; Fraud</a:t>
            </a:r>
          </a:p>
          <a:p>
            <a:pPr lvl="1">
              <a:lnSpc>
                <a:spcPct val="90000"/>
              </a:lnSpc>
              <a:buFont typeface="Courier New" charset="2"/>
              <a:buChar char="o"/>
            </a:pPr>
            <a:r>
              <a:rPr lang="en-US">
                <a:ea typeface="+mj-lt"/>
                <a:cs typeface="+mj-lt"/>
              </a:rPr>
              <a:t>Stolen healthcare records can be sold on the dark web, leading to fraudulent medical claims, prescription abuse, and unauthorized insurance claims. </a:t>
            </a:r>
            <a:endParaRPr lang="en-US"/>
          </a:p>
          <a:p>
            <a:pPr lvl="1">
              <a:lnSpc>
                <a:spcPct val="90000"/>
              </a:lnSpc>
              <a:buFont typeface="Courier New" charset="2"/>
              <a:buChar char="o"/>
            </a:pPr>
            <a:r>
              <a:rPr lang="en-US">
                <a:ea typeface="+mj-lt"/>
                <a:cs typeface="+mj-lt"/>
              </a:rPr>
              <a:t>Unlike credit card data, medical records cannot be easily changed, making them long-term targets for fraud and abuse.</a:t>
            </a:r>
            <a:endParaRPr lang="en-US"/>
          </a:p>
          <a:p>
            <a:pPr lvl="1">
              <a:lnSpc>
                <a:spcPct val="90000"/>
              </a:lnSpc>
              <a:buFont typeface="Courier New" charset="2"/>
              <a:buChar char="o"/>
            </a:pPr>
            <a:endParaRPr lang="en-US" sz="1300">
              <a:ea typeface="+mj-lt"/>
              <a:cs typeface="Times New Roman"/>
            </a:endParaRPr>
          </a:p>
          <a:p>
            <a:pPr lvl="1">
              <a:lnSpc>
                <a:spcPct val="90000"/>
              </a:lnSpc>
              <a:buFont typeface="Courier New" charset="2"/>
              <a:buChar char="o"/>
            </a:pPr>
            <a:endParaRPr lang="en-US" sz="1300">
              <a:ea typeface="+mj-lt"/>
              <a:cs typeface="Times New Roman"/>
            </a:endParaRPr>
          </a:p>
        </p:txBody>
      </p:sp>
      <p:sp>
        <p:nvSpPr>
          <p:cNvPr id="14" name="Rectangle 13">
            <a:extLst>
              <a:ext uri="{FF2B5EF4-FFF2-40B4-BE49-F238E27FC236}">
                <a16:creationId xmlns:a16="http://schemas.microsoft.com/office/drawing/2014/main" id="{C943A547-C4F1-E390-BCC4-35C89BCB2A66}"/>
              </a:ext>
            </a:extLst>
          </p:cNvPr>
          <p:cNvSpPr/>
          <p:nvPr/>
        </p:nvSpPr>
        <p:spPr>
          <a:xfrm>
            <a:off x="8234149" y="2183641"/>
            <a:ext cx="1125940" cy="1137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2417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ADAD328-FE0A-E367-5430-ADDD9592899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D2D844C-AB64-4A03-80BE-33212E61DD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CAAD0E9B-89C2-4268-98B4-BA7BFFF2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1653AB08-C531-42A8-AA8D-C2ABAE87CC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5" name="Picture 14">
            <a:extLst>
              <a:ext uri="{FF2B5EF4-FFF2-40B4-BE49-F238E27FC236}">
                <a16:creationId xmlns:a16="http://schemas.microsoft.com/office/drawing/2014/main" id="{72E47EEC-33C8-4EC3-8BFC-BB02B4171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A8BC9CC6-50D5-4C61-9EDE-315A1B5F14E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9" name="Rectangle 18">
            <a:extLst>
              <a:ext uri="{FF2B5EF4-FFF2-40B4-BE49-F238E27FC236}">
                <a16:creationId xmlns:a16="http://schemas.microsoft.com/office/drawing/2014/main" id="{CED2641B-4430-4CF4-89AB-3FADDD630F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21" name="Rectangle 20">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3"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5" name="Freeform: Shape 24">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EE812470-AA27-909D-E8EC-E87255E0C5AC}"/>
              </a:ext>
            </a:extLst>
          </p:cNvPr>
          <p:cNvSpPr>
            <a:spLocks noGrp="1"/>
          </p:cNvSpPr>
          <p:nvPr>
            <p:ph type="title"/>
          </p:nvPr>
        </p:nvSpPr>
        <p:spPr>
          <a:xfrm>
            <a:off x="895904" y="283760"/>
            <a:ext cx="3522879" cy="977760"/>
          </a:xfrm>
        </p:spPr>
        <p:txBody>
          <a:bodyPr vert="horz" lIns="91440" tIns="45720" rIns="91440" bIns="45720" rtlCol="0" anchor="t">
            <a:normAutofit/>
          </a:bodyPr>
          <a:lstStyle/>
          <a:p>
            <a:pPr algn="ctr"/>
            <a:r>
              <a:rPr lang="en-US" sz="4200">
                <a:solidFill>
                  <a:srgbClr val="FFFFFF"/>
                </a:solidFill>
              </a:rPr>
              <a:t>Prevention</a:t>
            </a:r>
            <a:endParaRPr lang="en-US"/>
          </a:p>
        </p:txBody>
      </p:sp>
      <p:sp>
        <p:nvSpPr>
          <p:cNvPr id="3" name="Content Placeholder 2">
            <a:extLst>
              <a:ext uri="{FF2B5EF4-FFF2-40B4-BE49-F238E27FC236}">
                <a16:creationId xmlns:a16="http://schemas.microsoft.com/office/drawing/2014/main" id="{16AB118E-AF61-EA0D-36BF-86898D3ACB8B}"/>
              </a:ext>
            </a:extLst>
          </p:cNvPr>
          <p:cNvSpPr>
            <a:spLocks noGrp="1"/>
          </p:cNvSpPr>
          <p:nvPr>
            <p:ph type="body" sz="half" idx="2"/>
          </p:nvPr>
        </p:nvSpPr>
        <p:spPr>
          <a:xfrm>
            <a:off x="5015295" y="809743"/>
            <a:ext cx="7025414" cy="5846466"/>
          </a:xfrm>
        </p:spPr>
        <p:txBody>
          <a:bodyPr vert="horz" lIns="91440" tIns="45720" rIns="91440" bIns="45720" rtlCol="0" anchor="t">
            <a:normAutofit lnSpcReduction="10000"/>
          </a:bodyPr>
          <a:lstStyle/>
          <a:p>
            <a:pPr>
              <a:buFont typeface="Wingdings" charset="2"/>
              <a:buChar char="q"/>
            </a:pPr>
            <a:endParaRPr lang="en-US"/>
          </a:p>
          <a:p>
            <a:pPr marL="285750" indent="-285750">
              <a:buFont typeface="Wingdings" charset="2"/>
              <a:buChar char="q"/>
            </a:pPr>
            <a:r>
              <a:rPr lang="en-US" sz="1800" b="1" dirty="0">
                <a:ea typeface="+mj-lt"/>
                <a:cs typeface="+mj-lt"/>
              </a:rPr>
              <a:t>Implement Multi-Factor Authentication (MFA)</a:t>
            </a:r>
            <a:r>
              <a:rPr lang="en-US" sz="1800" dirty="0">
                <a:ea typeface="+mj-lt"/>
                <a:cs typeface="+mj-lt"/>
              </a:rPr>
              <a:t>: Mandatory MFA for all user access, especially for Citrix and VPN logins, verifying credentials alone are not enough to gain access to the system. </a:t>
            </a:r>
            <a:endParaRPr lang="en-US" sz="1800" b="1" dirty="0"/>
          </a:p>
          <a:p>
            <a:pPr marL="285750" indent="-285750">
              <a:buFont typeface="Wingdings" charset="2"/>
              <a:buChar char="q"/>
            </a:pPr>
            <a:r>
              <a:rPr lang="en-US" sz="1800" b="1" dirty="0"/>
              <a:t>Zero Trust Security</a:t>
            </a:r>
            <a:r>
              <a:rPr lang="en-US" sz="1800" dirty="0"/>
              <a:t>: access is restricted based on need-to-know and least privilege principles.</a:t>
            </a:r>
          </a:p>
          <a:p>
            <a:pPr marL="285750" indent="-285750">
              <a:buFont typeface="Wingdings" charset="2"/>
              <a:buChar char="q"/>
            </a:pPr>
            <a:r>
              <a:rPr lang="en-US" sz="1800" b="1" dirty="0">
                <a:ea typeface="+mj-lt"/>
                <a:cs typeface="+mj-lt"/>
              </a:rPr>
              <a:t>Endpoint Detection and Response (EDR)</a:t>
            </a:r>
            <a:r>
              <a:rPr lang="en-US" sz="1800" dirty="0"/>
              <a:t>: access is restricted based on need-to-know and least privilege principles.</a:t>
            </a:r>
            <a:endParaRPr lang="en-US" sz="1800" dirty="0">
              <a:ea typeface="+mj-lt"/>
              <a:cs typeface="+mj-lt"/>
            </a:endParaRPr>
          </a:p>
          <a:p>
            <a:pPr marL="285750" indent="-285750">
              <a:buFont typeface="Wingdings" charset="2"/>
              <a:buChar char="q"/>
            </a:pPr>
            <a:r>
              <a:rPr lang="en-US" sz="1800" b="1" dirty="0">
                <a:ea typeface="+mj-lt"/>
                <a:cs typeface="+mj-lt"/>
              </a:rPr>
              <a:t>Restrict Public Exposure of Citrix Portal</a:t>
            </a:r>
            <a:r>
              <a:rPr lang="en-US" sz="1800" dirty="0">
                <a:ea typeface="+mj-lt"/>
                <a:cs typeface="+mj-lt"/>
              </a:rPr>
              <a:t>: Putting Citrix portal behind a VPN, limits access to approved IP ranges and geo-blocking to prevent logins from unapproved regions.</a:t>
            </a:r>
          </a:p>
          <a:p>
            <a:pPr marL="285750" indent="-285750">
              <a:buFont typeface="Wingdings" charset="2"/>
              <a:buChar char="q"/>
            </a:pPr>
            <a:r>
              <a:rPr lang="en-US" sz="1800" b="1" dirty="0">
                <a:ea typeface="+mj-lt"/>
                <a:cs typeface="+mj-lt"/>
              </a:rPr>
              <a:t>Continuous Log Monitoring</a:t>
            </a:r>
            <a:r>
              <a:rPr lang="en-US" sz="1800" dirty="0">
                <a:ea typeface="+mj-lt"/>
                <a:cs typeface="+mj-lt"/>
              </a:rPr>
              <a:t>: detect, record, and analyze security events in real time to identify suspicious activities and unauthorized access.</a:t>
            </a:r>
          </a:p>
          <a:p>
            <a:pPr marL="285750" indent="-285750">
              <a:buFont typeface="Wingdings" charset="2"/>
              <a:buChar char="q"/>
            </a:pPr>
            <a:r>
              <a:rPr lang="en-US" sz="1800" b="1" dirty="0">
                <a:ea typeface="+mj-lt"/>
                <a:cs typeface="+mj-lt"/>
              </a:rPr>
              <a:t>Privileged Access Management (PAM)</a:t>
            </a:r>
            <a:r>
              <a:rPr lang="en-US" sz="1800" dirty="0">
                <a:ea typeface="+mj-lt"/>
                <a:cs typeface="+mj-lt"/>
              </a:rPr>
              <a:t>: Restricted access for users and administrators use dedicated accounts while session monitoring for high-privilege Citrix sessions.</a:t>
            </a:r>
            <a:endParaRPr lang="en-US" dirty="0"/>
          </a:p>
        </p:txBody>
      </p:sp>
      <p:sp>
        <p:nvSpPr>
          <p:cNvPr id="5" name="TextBox 4">
            <a:extLst>
              <a:ext uri="{FF2B5EF4-FFF2-40B4-BE49-F238E27FC236}">
                <a16:creationId xmlns:a16="http://schemas.microsoft.com/office/drawing/2014/main" id="{A1226A01-9738-BA1C-5F2D-0475419B9A2B}"/>
              </a:ext>
            </a:extLst>
          </p:cNvPr>
          <p:cNvSpPr txBox="1"/>
          <p:nvPr/>
        </p:nvSpPr>
        <p:spPr>
          <a:xfrm>
            <a:off x="145658" y="1258311"/>
            <a:ext cx="4273942"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chemeClr val="accent1"/>
                </a:solidFill>
                <a:ea typeface="+mn-lt"/>
                <a:cs typeface="+mn-lt"/>
              </a:rPr>
              <a:t>Access points</a:t>
            </a:r>
            <a:r>
              <a:rPr lang="en-US" sz="2800">
                <a:solidFill>
                  <a:schemeClr val="accent1"/>
                </a:solidFill>
                <a:ea typeface="+mn-lt"/>
                <a:cs typeface="+mn-lt"/>
              </a:rPr>
              <a:t>: </a:t>
            </a:r>
            <a:br>
              <a:rPr lang="en-US" sz="2800">
                <a:solidFill>
                  <a:schemeClr val="accent1"/>
                </a:solidFill>
                <a:ea typeface="+mn-lt"/>
                <a:cs typeface="+mn-lt"/>
              </a:rPr>
            </a:br>
            <a:endParaRPr lang="en-US" sz="2800">
              <a:solidFill>
                <a:schemeClr val="accent1"/>
              </a:solidFill>
              <a:ea typeface="+mn-lt"/>
              <a:cs typeface="+mn-lt"/>
            </a:endParaRPr>
          </a:p>
          <a:p>
            <a:pPr marL="457200" indent="-457200">
              <a:buFont typeface="Arial"/>
              <a:buChar char="•"/>
            </a:pPr>
            <a:r>
              <a:rPr lang="en-US" sz="2800" i="1">
                <a:solidFill>
                  <a:schemeClr val="bg1"/>
                </a:solidFill>
                <a:ea typeface="+mn-lt"/>
                <a:cs typeface="+mn-lt"/>
              </a:rPr>
              <a:t>Citrix portal with no Multi-Factor Authentication led to UnitedHealth cyber attack</a:t>
            </a:r>
          </a:p>
          <a:p>
            <a:pPr marL="457200" indent="-457200">
              <a:buFont typeface="Arial"/>
              <a:buChar char="•"/>
            </a:pPr>
            <a:endParaRPr lang="en-US" sz="2800" i="1">
              <a:solidFill>
                <a:schemeClr val="bg1"/>
              </a:solidFill>
              <a:ea typeface="+mn-lt"/>
              <a:cs typeface="+mn-lt"/>
            </a:endParaRPr>
          </a:p>
          <a:p>
            <a:pPr marL="457200" indent="-457200">
              <a:buFont typeface="Arial"/>
              <a:buChar char="•"/>
            </a:pPr>
            <a:r>
              <a:rPr lang="en-US" sz="2800" i="1">
                <a:solidFill>
                  <a:schemeClr val="bg1"/>
                </a:solidFill>
                <a:ea typeface="+mn-lt"/>
                <a:cs typeface="+mn-lt"/>
              </a:rPr>
              <a:t>The attackers remotely accessed desktops nine days later.</a:t>
            </a:r>
            <a:endParaRPr lang="en-US" sz="2800" i="1">
              <a:solidFill>
                <a:schemeClr val="bg1"/>
              </a:solidFill>
            </a:endParaRPr>
          </a:p>
        </p:txBody>
      </p:sp>
    </p:spTree>
    <p:extLst>
      <p:ext uri="{BB962C8B-B14F-4D97-AF65-F5344CB8AC3E}">
        <p14:creationId xmlns:p14="http://schemas.microsoft.com/office/powerpoint/2010/main" val="908956904"/>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a:extLst>
            <a:ext uri="{FF2B5EF4-FFF2-40B4-BE49-F238E27FC236}">
              <a16:creationId xmlns:a16="http://schemas.microsoft.com/office/drawing/2014/main" id="{8B14A705-6B97-C538-A016-C09DE9BBD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4E5B8A-07B7-A033-8EAB-FCA933460EFF}"/>
              </a:ext>
            </a:extLst>
          </p:cNvPr>
          <p:cNvSpPr>
            <a:spLocks noGrp="1"/>
          </p:cNvSpPr>
          <p:nvPr>
            <p:ph type="title"/>
          </p:nvPr>
        </p:nvSpPr>
        <p:spPr>
          <a:xfrm>
            <a:off x="650669" y="629266"/>
            <a:ext cx="3330328" cy="1641986"/>
          </a:xfrm>
        </p:spPr>
        <p:txBody>
          <a:bodyPr vert="horz" lIns="91440" tIns="45720" rIns="91440" bIns="45720" rtlCol="0" anchor="t">
            <a:noAutofit/>
          </a:bodyPr>
          <a:lstStyle/>
          <a:p>
            <a:r>
              <a:rPr lang="en-US" sz="2400" dirty="0"/>
              <a:t>Lessons Learned From The Change Healthcare Incident</a:t>
            </a:r>
          </a:p>
        </p:txBody>
      </p:sp>
      <p:pic>
        <p:nvPicPr>
          <p:cNvPr id="27" name="Picture 26" descr="Computer script on a screen">
            <a:extLst>
              <a:ext uri="{FF2B5EF4-FFF2-40B4-BE49-F238E27FC236}">
                <a16:creationId xmlns:a16="http://schemas.microsoft.com/office/drawing/2014/main" id="{5A83955A-6A60-8F36-1EF8-67A880A8393C}"/>
              </a:ext>
            </a:extLst>
          </p:cNvPr>
          <p:cNvPicPr>
            <a:picLocks noChangeAspect="1"/>
          </p:cNvPicPr>
          <p:nvPr/>
        </p:nvPicPr>
        <p:blipFill>
          <a:blip r:embed="rId3"/>
          <a:srcRect r="26415" b="-1"/>
          <a:stretch/>
        </p:blipFill>
        <p:spPr>
          <a:xfrm>
            <a:off x="4634680" y="10"/>
            <a:ext cx="7560130" cy="6857990"/>
          </a:xfrm>
          <a:prstGeom prst="rect">
            <a:avLst/>
          </a:prstGeom>
        </p:spPr>
      </p:pic>
      <p:sp>
        <p:nvSpPr>
          <p:cNvPr id="43" name="Rectangle 42">
            <a:extLst>
              <a:ext uri="{FF2B5EF4-FFF2-40B4-BE49-F238E27FC236}">
                <a16:creationId xmlns:a16="http://schemas.microsoft.com/office/drawing/2014/main" id="{B86EAD8C-E6F5-45BA-86CF-3EED09D847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 name="Content Placeholder 2">
            <a:extLst>
              <a:ext uri="{FF2B5EF4-FFF2-40B4-BE49-F238E27FC236}">
                <a16:creationId xmlns:a16="http://schemas.microsoft.com/office/drawing/2014/main" id="{40343598-B158-7B56-E145-6CE70565F442}"/>
              </a:ext>
            </a:extLst>
          </p:cNvPr>
          <p:cNvSpPr txBox="1">
            <a:spLocks/>
          </p:cNvSpPr>
          <p:nvPr/>
        </p:nvSpPr>
        <p:spPr>
          <a:xfrm>
            <a:off x="155773" y="1898176"/>
            <a:ext cx="4320370" cy="3809999"/>
          </a:xfrm>
          <a:prstGeom prst="rect">
            <a:avLst/>
          </a:prstGeom>
        </p:spPr>
        <p:txBody>
          <a:bodyPr vert="horz" lIns="91440" tIns="45720" rIns="91440" bIns="45720" rtlCol="0" anchor="t">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pPr marL="0" indent="0">
              <a:lnSpc>
                <a:spcPct val="90000"/>
              </a:lnSpc>
              <a:buNone/>
            </a:pPr>
            <a:endParaRPr lang="en-US" sz="1600"/>
          </a:p>
          <a:p>
            <a:pPr lvl="1">
              <a:lnSpc>
                <a:spcPct val="90000"/>
              </a:lnSpc>
            </a:pPr>
            <a:r>
              <a:rPr lang="en-US" sz="1600">
                <a:solidFill>
                  <a:srgbClr val="FFFFFF"/>
                </a:solidFill>
                <a:latin typeface="Century Gothic" panose="020B0502020202020204"/>
                <a:cs typeface="Segoe UI"/>
              </a:rPr>
              <a:t>Importance of third-party risk Management</a:t>
            </a:r>
          </a:p>
          <a:p>
            <a:pPr lvl="1">
              <a:lnSpc>
                <a:spcPct val="90000"/>
              </a:lnSpc>
            </a:pPr>
            <a:r>
              <a:rPr lang="en-US" sz="1600"/>
              <a:t>Importance of Employee Training to mitigate risk of phishing attempts.</a:t>
            </a:r>
          </a:p>
          <a:p>
            <a:pPr lvl="1">
              <a:lnSpc>
                <a:spcPct val="90000"/>
              </a:lnSpc>
            </a:pPr>
            <a:r>
              <a:rPr lang="en-US" sz="1600"/>
              <a:t>Importance of MFA</a:t>
            </a:r>
          </a:p>
          <a:p>
            <a:pPr lvl="1">
              <a:lnSpc>
                <a:spcPct val="90000"/>
              </a:lnSpc>
            </a:pPr>
            <a:r>
              <a:rPr lang="en-US" sz="1600"/>
              <a:t>Incident Response Planning is critical</a:t>
            </a:r>
          </a:p>
          <a:p>
            <a:pPr lvl="1">
              <a:lnSpc>
                <a:spcPct val="90000"/>
              </a:lnSpc>
            </a:pPr>
            <a:r>
              <a:rPr lang="en-US" sz="1600">
                <a:solidFill>
                  <a:srgbClr val="FFFFFF"/>
                </a:solidFill>
                <a:latin typeface="Century Gothic"/>
                <a:cs typeface="Segoe UI"/>
              </a:rPr>
              <a:t>Importance of Regulatory Standards for organizations</a:t>
            </a:r>
          </a:p>
        </p:txBody>
      </p:sp>
    </p:spTree>
    <p:extLst>
      <p:ext uri="{BB962C8B-B14F-4D97-AF65-F5344CB8AC3E}">
        <p14:creationId xmlns:p14="http://schemas.microsoft.com/office/powerpoint/2010/main" val="11935782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973C7-7580-9809-C2D0-C5003F02E0AF}"/>
              </a:ext>
            </a:extLst>
          </p:cNvPr>
          <p:cNvSpPr>
            <a:spLocks noGrp="1"/>
          </p:cNvSpPr>
          <p:nvPr>
            <p:ph type="title"/>
          </p:nvPr>
        </p:nvSpPr>
        <p:spPr>
          <a:xfrm>
            <a:off x="557914" y="94302"/>
            <a:ext cx="9393599" cy="1044560"/>
          </a:xfrm>
        </p:spPr>
        <p:txBody>
          <a:bodyPr vert="horz" lIns="91440" tIns="45720" rIns="91440" bIns="45720" rtlCol="0">
            <a:normAutofit/>
          </a:bodyPr>
          <a:lstStyle/>
          <a:p>
            <a:pPr algn="ctr">
              <a:lnSpc>
                <a:spcPct val="90000"/>
              </a:lnSpc>
            </a:pPr>
            <a:r>
              <a:rPr lang="en-US" sz="3300" b="1">
                <a:solidFill>
                  <a:schemeClr val="accent1"/>
                </a:solidFill>
                <a:ea typeface="+mj-lt"/>
                <a:cs typeface="+mj-lt"/>
              </a:rPr>
              <a:t>Conclusion: </a:t>
            </a:r>
            <a:br>
              <a:rPr lang="en-US" sz="3300" b="1">
                <a:ea typeface="+mj-lt"/>
                <a:cs typeface="+mj-lt"/>
              </a:rPr>
            </a:br>
            <a:r>
              <a:rPr lang="en-US" sz="3300" b="1">
                <a:solidFill>
                  <a:schemeClr val="accent1"/>
                </a:solidFill>
                <a:ea typeface="+mj-lt"/>
                <a:cs typeface="+mj-lt"/>
              </a:rPr>
              <a:t>A Wake-Up Call for Healthcare Cybersecurity </a:t>
            </a:r>
            <a:endParaRPr lang="en-US" sz="3300" b="1">
              <a:solidFill>
                <a:schemeClr val="accent1"/>
              </a:solidFill>
            </a:endParaRPr>
          </a:p>
        </p:txBody>
      </p:sp>
      <p:sp>
        <p:nvSpPr>
          <p:cNvPr id="36" name="Rectangle 35">
            <a:extLst>
              <a:ext uri="{FF2B5EF4-FFF2-40B4-BE49-F238E27FC236}">
                <a16:creationId xmlns:a16="http://schemas.microsoft.com/office/drawing/2014/main" id="{0D187C4E-14B9-4504-B200-5127823FA7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31" name="Content Placeholder 2">
            <a:extLst>
              <a:ext uri="{FF2B5EF4-FFF2-40B4-BE49-F238E27FC236}">
                <a16:creationId xmlns:a16="http://schemas.microsoft.com/office/drawing/2014/main" id="{C3F3A09B-4E59-3EAA-0330-D997FCEDA052}"/>
              </a:ext>
            </a:extLst>
          </p:cNvPr>
          <p:cNvGraphicFramePr>
            <a:graphicFrameLocks noGrp="1"/>
          </p:cNvGraphicFramePr>
          <p:nvPr>
            <p:ph idx="1"/>
            <p:extLst>
              <p:ext uri="{D42A27DB-BD31-4B8C-83A1-F6EECF244321}">
                <p14:modId xmlns:p14="http://schemas.microsoft.com/office/powerpoint/2010/main" val="854213751"/>
              </p:ext>
            </p:extLst>
          </p:nvPr>
        </p:nvGraphicFramePr>
        <p:xfrm>
          <a:off x="436006" y="1710664"/>
          <a:ext cx="11279457" cy="4814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29827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evice and padlock">
            <a:extLst>
              <a:ext uri="{FF2B5EF4-FFF2-40B4-BE49-F238E27FC236}">
                <a16:creationId xmlns:a16="http://schemas.microsoft.com/office/drawing/2014/main" id="{10D23484-7537-7907-208C-8D5ACEFCB74C}"/>
              </a:ext>
            </a:extLst>
          </p:cNvPr>
          <p:cNvPicPr>
            <a:picLocks noChangeAspect="1"/>
          </p:cNvPicPr>
          <p:nvPr/>
        </p:nvPicPr>
        <p:blipFill>
          <a:blip r:embed="rId2"/>
          <a:stretch>
            <a:fillRect/>
          </a:stretch>
        </p:blipFill>
        <p:spPr>
          <a:xfrm>
            <a:off x="8806977" y="-4768"/>
            <a:ext cx="3385532" cy="7056638"/>
          </a:xfrm>
          <a:prstGeom prst="rect">
            <a:avLst/>
          </a:prstGeom>
        </p:spPr>
      </p:pic>
      <p:sp>
        <p:nvSpPr>
          <p:cNvPr id="2" name="Title 1">
            <a:extLst>
              <a:ext uri="{FF2B5EF4-FFF2-40B4-BE49-F238E27FC236}">
                <a16:creationId xmlns:a16="http://schemas.microsoft.com/office/drawing/2014/main" id="{F03C840C-447A-E172-1050-E43B437078D7}"/>
              </a:ext>
            </a:extLst>
          </p:cNvPr>
          <p:cNvSpPr>
            <a:spLocks noGrp="1"/>
          </p:cNvSpPr>
          <p:nvPr>
            <p:ph type="title"/>
          </p:nvPr>
        </p:nvSpPr>
        <p:spPr>
          <a:xfrm>
            <a:off x="589856" y="186785"/>
            <a:ext cx="8049489" cy="756155"/>
          </a:xfrm>
        </p:spPr>
        <p:txBody>
          <a:bodyPr/>
          <a:lstStyle/>
          <a:p>
            <a:pPr algn="ctr"/>
            <a:r>
              <a:rPr lang="en-US"/>
              <a:t>Resources</a:t>
            </a:r>
          </a:p>
        </p:txBody>
      </p:sp>
      <p:sp>
        <p:nvSpPr>
          <p:cNvPr id="3" name="Content Placeholder 2">
            <a:extLst>
              <a:ext uri="{FF2B5EF4-FFF2-40B4-BE49-F238E27FC236}">
                <a16:creationId xmlns:a16="http://schemas.microsoft.com/office/drawing/2014/main" id="{6BA67D38-EC26-FF12-ECD6-09BEBDE2FB6C}"/>
              </a:ext>
            </a:extLst>
          </p:cNvPr>
          <p:cNvSpPr>
            <a:spLocks noGrp="1"/>
          </p:cNvSpPr>
          <p:nvPr>
            <p:ph idx="1"/>
          </p:nvPr>
        </p:nvSpPr>
        <p:spPr>
          <a:xfrm>
            <a:off x="428564" y="1517774"/>
            <a:ext cx="8371616" cy="4707358"/>
          </a:xfrm>
        </p:spPr>
        <p:txBody>
          <a:bodyPr vert="horz" lIns="91440" tIns="45720" rIns="91440" bIns="45720" rtlCol="0" anchor="t">
            <a:normAutofit/>
          </a:bodyPr>
          <a:lstStyle/>
          <a:p>
            <a:r>
              <a:rPr lang="en-US">
                <a:ea typeface="+mj-lt"/>
                <a:cs typeface="+mj-lt"/>
              </a:rPr>
              <a:t>Letter addressed to Meghan Bennett from Change Healthcare, informing her that her daughter's personal information had been compromised in the data breach.</a:t>
            </a:r>
          </a:p>
          <a:p>
            <a:r>
              <a:rPr lang="en-US">
                <a:ea typeface="+mj-lt"/>
                <a:cs typeface="+mj-lt"/>
                <a:hlinkClick r:id="rId3"/>
              </a:rPr>
              <a:t>https://www.dataminr.com/resources/insight/change-healthcare-ransomware-attack-shines-light-on-third-party-risk-and-exposure/</a:t>
            </a:r>
            <a:endParaRPr lang="en-US">
              <a:ea typeface="+mj-lt"/>
              <a:cs typeface="+mj-lt"/>
            </a:endParaRPr>
          </a:p>
          <a:p>
            <a:r>
              <a:rPr lang="en-US">
                <a:ea typeface="+mj-lt"/>
                <a:cs typeface="+mj-lt"/>
                <a:hlinkClick r:id="rId4"/>
              </a:rPr>
              <a:t>https://personcenteredtech.com/2025/02/26/one-year-after-the-change-healthcare-breach-what-group-practices-must-learn/</a:t>
            </a:r>
          </a:p>
          <a:p>
            <a:r>
              <a:rPr lang="en-US">
                <a:ea typeface="+mj-lt"/>
                <a:cs typeface="+mj-lt"/>
                <a:hlinkClick r:id="rId5"/>
              </a:rPr>
              <a:t>https://www.hipaajournal.com/change-healthcare-responding-to-cyberattack/</a:t>
            </a:r>
            <a:r>
              <a:rPr lang="en-US">
                <a:ea typeface="+mj-lt"/>
                <a:cs typeface="+mj-lt"/>
              </a:rPr>
              <a:t> </a:t>
            </a:r>
          </a:p>
          <a:p>
            <a:r>
              <a:rPr lang="en-US">
                <a:ea typeface="+mj-lt"/>
                <a:cs typeface="+mj-lt"/>
                <a:hlinkClick r:id="rId6"/>
              </a:rPr>
              <a:t>https://ascentient.com/insights/the-change-healthcare-ransomware-attack-how-to-protect-your-practice/</a:t>
            </a:r>
            <a:r>
              <a:rPr lang="en-US">
                <a:ea typeface="+mj-lt"/>
                <a:cs typeface="+mj-lt"/>
              </a:rPr>
              <a:t> </a:t>
            </a:r>
            <a:endParaRPr lang="en-US"/>
          </a:p>
          <a:p>
            <a:endParaRPr lang="en-US">
              <a:ea typeface="+mj-lt"/>
              <a:cs typeface="+mj-lt"/>
            </a:endParaRPr>
          </a:p>
          <a:p>
            <a:endParaRPr lang="en-US"/>
          </a:p>
          <a:p>
            <a:endParaRPr lang="en-US"/>
          </a:p>
          <a:p>
            <a:endParaRPr lang="en-US"/>
          </a:p>
        </p:txBody>
      </p:sp>
    </p:spTree>
    <p:extLst>
      <p:ext uri="{BB962C8B-B14F-4D97-AF65-F5344CB8AC3E}">
        <p14:creationId xmlns:p14="http://schemas.microsoft.com/office/powerpoint/2010/main" val="4092940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B2B27-72C0-E56A-4588-5F017DF97FF9}"/>
              </a:ext>
            </a:extLst>
          </p:cNvPr>
          <p:cNvSpPr>
            <a:spLocks noGrp="1"/>
          </p:cNvSpPr>
          <p:nvPr>
            <p:ph type="title"/>
          </p:nvPr>
        </p:nvSpPr>
        <p:spPr>
          <a:xfrm>
            <a:off x="2633770" y="194520"/>
            <a:ext cx="9404723" cy="795969"/>
          </a:xfrm>
        </p:spPr>
        <p:txBody>
          <a:bodyPr/>
          <a:lstStyle/>
          <a:p>
            <a:pPr algn="ctr"/>
            <a:r>
              <a:rPr lang="en-US"/>
              <a:t>Timeline</a:t>
            </a:r>
          </a:p>
        </p:txBody>
      </p:sp>
      <p:sp>
        <p:nvSpPr>
          <p:cNvPr id="3" name="Picture Placeholder 2">
            <a:extLst>
              <a:ext uri="{FF2B5EF4-FFF2-40B4-BE49-F238E27FC236}">
                <a16:creationId xmlns:a16="http://schemas.microsoft.com/office/drawing/2014/main" id="{BF569880-8FEE-3D84-7C7C-4D17054244BB}"/>
              </a:ext>
            </a:extLst>
          </p:cNvPr>
          <p:cNvSpPr>
            <a:spLocks noGrp="1"/>
          </p:cNvSpPr>
          <p:nvPr>
            <p:ph sz="half" idx="1"/>
          </p:nvPr>
        </p:nvSpPr>
        <p:spPr>
          <a:xfrm>
            <a:off x="120899" y="192390"/>
            <a:ext cx="5378752" cy="5549729"/>
          </a:xfrm>
        </p:spPr>
        <p:txBody>
          <a:bodyPr vert="horz" lIns="91440" tIns="45720" rIns="91440" bIns="45720" rtlCol="0" anchor="t">
            <a:noAutofit/>
          </a:bodyPr>
          <a:lstStyle/>
          <a:p>
            <a:pPr marL="0" indent="0">
              <a:buNone/>
            </a:pPr>
            <a:r>
              <a:rPr lang="en-US" b="1">
                <a:latin typeface="Century Gothic"/>
                <a:ea typeface="Calibri"/>
                <a:cs typeface="Times New Roman"/>
              </a:rPr>
              <a:t>February 2024</a:t>
            </a:r>
            <a:endParaRPr lang="en-US">
              <a:latin typeface="Century Gothic"/>
              <a:ea typeface="Calibri"/>
              <a:cs typeface="Calibri"/>
            </a:endParaRPr>
          </a:p>
          <a:p>
            <a:r>
              <a:rPr lang="en-US" b="1">
                <a:latin typeface="Century Gothic"/>
                <a:ea typeface="Calibri"/>
                <a:cs typeface="Times New Roman"/>
              </a:rPr>
              <a:t>Feb 17-20</a:t>
            </a:r>
            <a:r>
              <a:rPr lang="en-US">
                <a:latin typeface="Century Gothic"/>
                <a:ea typeface="Calibri"/>
                <a:cs typeface="Times New Roman"/>
              </a:rPr>
              <a:t> – Change Healthcare (CHC) learns that cybercriminals accessed and copied data from their system.</a:t>
            </a:r>
            <a:endParaRPr lang="en-US">
              <a:latin typeface="Century Gothic"/>
              <a:ea typeface="Calibri"/>
              <a:cs typeface="Calibri"/>
            </a:endParaRPr>
          </a:p>
          <a:p>
            <a:r>
              <a:rPr lang="en-US" b="1">
                <a:latin typeface="Century Gothic"/>
                <a:ea typeface="Calibri"/>
                <a:cs typeface="Times New Roman"/>
              </a:rPr>
              <a:t>Feb 21</a:t>
            </a:r>
            <a:r>
              <a:rPr lang="en-US">
                <a:latin typeface="Century Gothic"/>
                <a:ea typeface="Calibri"/>
                <a:cs typeface="Times New Roman"/>
              </a:rPr>
              <a:t> – CHC experiences service outages and confirms a ransomware attack by </a:t>
            </a:r>
            <a:r>
              <a:rPr lang="en-US" b="1" err="1">
                <a:solidFill>
                  <a:schemeClr val="accent1">
                    <a:lumMod val="60000"/>
                    <a:lumOff val="40000"/>
                  </a:schemeClr>
                </a:solidFill>
                <a:latin typeface="Century Gothic"/>
                <a:ea typeface="Calibri"/>
                <a:cs typeface="Times New Roman"/>
              </a:rPr>
              <a:t>BlackCat</a:t>
            </a:r>
            <a:r>
              <a:rPr lang="en-US" b="1">
                <a:solidFill>
                  <a:schemeClr val="accent1">
                    <a:lumMod val="60000"/>
                    <a:lumOff val="40000"/>
                  </a:schemeClr>
                </a:solidFill>
                <a:latin typeface="Century Gothic"/>
                <a:ea typeface="Calibri"/>
                <a:cs typeface="Times New Roman"/>
              </a:rPr>
              <a:t>/ALPHV</a:t>
            </a:r>
            <a:r>
              <a:rPr lang="en-US">
                <a:latin typeface="Century Gothic"/>
                <a:ea typeface="Calibri"/>
                <a:cs typeface="Times New Roman"/>
              </a:rPr>
              <a:t>. Systems are encrypted, and CHC shuts down operations, hiring cybersecurity teams and involving law enforcement.</a:t>
            </a:r>
            <a:endParaRPr lang="en-US">
              <a:latin typeface="Century Gothic"/>
              <a:ea typeface="Calibri"/>
              <a:cs typeface="Calibri"/>
            </a:endParaRPr>
          </a:p>
          <a:p>
            <a:r>
              <a:rPr lang="en-US" b="1">
                <a:latin typeface="Century Gothic"/>
                <a:ea typeface="Calibri"/>
                <a:cs typeface="Times New Roman"/>
              </a:rPr>
              <a:t>Feb 22</a:t>
            </a:r>
            <a:r>
              <a:rPr lang="en-US">
                <a:latin typeface="Century Gothic"/>
                <a:ea typeface="Calibri"/>
                <a:cs typeface="Times New Roman"/>
              </a:rPr>
              <a:t> – UnitedHealth Group (UHG) identifies </a:t>
            </a:r>
            <a:r>
              <a:rPr lang="en-US" err="1">
                <a:latin typeface="Century Gothic"/>
                <a:ea typeface="Calibri"/>
                <a:cs typeface="Times New Roman"/>
              </a:rPr>
              <a:t>BlackCat</a:t>
            </a:r>
            <a:r>
              <a:rPr lang="en-US">
                <a:latin typeface="Century Gothic"/>
                <a:ea typeface="Calibri"/>
                <a:cs typeface="Times New Roman"/>
              </a:rPr>
              <a:t>/ALPHV as the attackers. The American Hospital Association (AHA) urges hospitals to disconnect from CHC to prevent further risks.</a:t>
            </a:r>
            <a:endParaRPr lang="en-US">
              <a:latin typeface="Century Gothic"/>
              <a:ea typeface="Calibri"/>
              <a:cs typeface="Calibri"/>
            </a:endParaRPr>
          </a:p>
          <a:p>
            <a:r>
              <a:rPr lang="en-US" b="1">
                <a:latin typeface="Century Gothic"/>
                <a:ea typeface="Calibri"/>
                <a:cs typeface="Times New Roman"/>
              </a:rPr>
              <a:t>Feb 26</a:t>
            </a:r>
            <a:r>
              <a:rPr lang="en-US">
                <a:latin typeface="Century Gothic"/>
                <a:ea typeface="Calibri"/>
                <a:cs typeface="Times New Roman"/>
              </a:rPr>
              <a:t> – </a:t>
            </a:r>
            <a:r>
              <a:rPr lang="en-US" err="1">
                <a:latin typeface="Century Gothic"/>
                <a:ea typeface="Calibri"/>
                <a:cs typeface="Times New Roman"/>
              </a:rPr>
              <a:t>BlackCat</a:t>
            </a:r>
            <a:r>
              <a:rPr lang="en-US">
                <a:latin typeface="Century Gothic"/>
                <a:ea typeface="Calibri"/>
                <a:cs typeface="Times New Roman"/>
              </a:rPr>
              <a:t>/ALPHV claims responsibility for the attack.</a:t>
            </a:r>
            <a:endParaRPr lang="en-US">
              <a:latin typeface="Century Gothic"/>
              <a:ea typeface="Calibri"/>
              <a:cs typeface="Calibri"/>
            </a:endParaRPr>
          </a:p>
          <a:p>
            <a:r>
              <a:rPr lang="en-US" b="1">
                <a:latin typeface="Century Gothic"/>
                <a:ea typeface="Calibri"/>
                <a:cs typeface="Times New Roman"/>
              </a:rPr>
              <a:t>Feb 27-29</a:t>
            </a:r>
            <a:r>
              <a:rPr lang="en-US">
                <a:latin typeface="Century Gothic"/>
                <a:ea typeface="Calibri"/>
                <a:cs typeface="Times New Roman"/>
              </a:rPr>
              <a:t> – The Department of Health and Human Services (HHS) warns hospitals about </a:t>
            </a:r>
            <a:r>
              <a:rPr lang="en-US" err="1">
                <a:latin typeface="Century Gothic"/>
                <a:ea typeface="Calibri"/>
                <a:cs typeface="Times New Roman"/>
              </a:rPr>
              <a:t>BlackCat</a:t>
            </a:r>
            <a:r>
              <a:rPr lang="en-US">
                <a:latin typeface="Century Gothic"/>
                <a:ea typeface="Calibri"/>
                <a:cs typeface="Times New Roman"/>
              </a:rPr>
              <a:t>; CHC confirms six terabytes of stolen data, including patient SSNs, medical records, and military data.</a:t>
            </a:r>
            <a:endParaRPr lang="en-US">
              <a:latin typeface="Century Gothic"/>
              <a:ea typeface="Calibri"/>
              <a:cs typeface="Calibri"/>
            </a:endParaRPr>
          </a:p>
        </p:txBody>
      </p:sp>
      <p:sp>
        <p:nvSpPr>
          <p:cNvPr id="4" name="Text Placeholder 3">
            <a:extLst>
              <a:ext uri="{FF2B5EF4-FFF2-40B4-BE49-F238E27FC236}">
                <a16:creationId xmlns:a16="http://schemas.microsoft.com/office/drawing/2014/main" id="{E9631C1E-6D4C-61E2-A16A-A28197C4EA32}"/>
              </a:ext>
            </a:extLst>
          </p:cNvPr>
          <p:cNvSpPr>
            <a:spLocks noGrp="1"/>
          </p:cNvSpPr>
          <p:nvPr>
            <p:ph sz="half" idx="2"/>
          </p:nvPr>
        </p:nvSpPr>
        <p:spPr>
          <a:xfrm>
            <a:off x="5625242" y="1711083"/>
            <a:ext cx="6411547" cy="4899269"/>
          </a:xfrm>
        </p:spPr>
        <p:txBody>
          <a:bodyPr vert="horz" lIns="91440" tIns="45720" rIns="91440" bIns="45720" rtlCol="0" anchor="t">
            <a:normAutofit/>
          </a:bodyPr>
          <a:lstStyle/>
          <a:p>
            <a:pPr marL="0" indent="0">
              <a:buNone/>
            </a:pPr>
            <a:r>
              <a:rPr lang="en-US" b="1">
                <a:latin typeface="Century Gothic"/>
                <a:cs typeface="Times New Roman"/>
              </a:rPr>
              <a:t>March 2024</a:t>
            </a:r>
            <a:endParaRPr lang="en-US">
              <a:latin typeface="Century Gothic"/>
              <a:cs typeface="Times New Roman"/>
            </a:endParaRPr>
          </a:p>
          <a:p>
            <a:r>
              <a:rPr lang="en-US" b="1">
                <a:latin typeface="Century Gothic"/>
                <a:cs typeface="Times New Roman"/>
              </a:rPr>
              <a:t>Mar 1-3</a:t>
            </a:r>
            <a:r>
              <a:rPr lang="en-US">
                <a:latin typeface="Century Gothic"/>
                <a:cs typeface="Times New Roman"/>
              </a:rPr>
              <a:t> – Security researchers detect a </a:t>
            </a:r>
            <a:r>
              <a:rPr lang="en-US" b="1">
                <a:latin typeface="Century Gothic"/>
                <a:cs typeface="Times New Roman"/>
              </a:rPr>
              <a:t>$22M bitcoin </a:t>
            </a:r>
            <a:r>
              <a:rPr lang="en-US">
                <a:latin typeface="Century Gothic"/>
                <a:cs typeface="Times New Roman"/>
              </a:rPr>
              <a:t>payment to </a:t>
            </a:r>
            <a:r>
              <a:rPr lang="en-US" err="1">
                <a:latin typeface="Century Gothic"/>
                <a:cs typeface="Times New Roman"/>
              </a:rPr>
              <a:t>BlackCat</a:t>
            </a:r>
            <a:r>
              <a:rPr lang="en-US">
                <a:latin typeface="Century Gothic"/>
                <a:cs typeface="Times New Roman"/>
              </a:rPr>
              <a:t>, suspected to be ransom paid by UHG.</a:t>
            </a:r>
          </a:p>
          <a:p>
            <a:r>
              <a:rPr lang="en-US" b="1">
                <a:latin typeface="Century Gothic"/>
                <a:cs typeface="Times New Roman"/>
              </a:rPr>
              <a:t>Mar 4-6</a:t>
            </a:r>
            <a:r>
              <a:rPr lang="en-US">
                <a:latin typeface="Century Gothic"/>
                <a:cs typeface="Times New Roman"/>
              </a:rPr>
              <a:t> – AHA and U.S. Senate criticize CHC’s financial aid response; five lawsuits filed against UHG.</a:t>
            </a:r>
          </a:p>
          <a:p>
            <a:r>
              <a:rPr lang="en-US" b="1">
                <a:latin typeface="Century Gothic"/>
                <a:cs typeface="Times New Roman"/>
              </a:rPr>
              <a:t>Mar 8-13</a:t>
            </a:r>
            <a:r>
              <a:rPr lang="en-US">
                <a:latin typeface="Century Gothic"/>
                <a:cs typeface="Times New Roman"/>
              </a:rPr>
              <a:t> – AHA warns recovery will take months; CHC receives safe-to-view files; federal HIPAA investigation begins.</a:t>
            </a:r>
          </a:p>
          <a:p>
            <a:r>
              <a:rPr lang="en-US" b="1">
                <a:latin typeface="Century Gothic"/>
                <a:cs typeface="Times New Roman"/>
              </a:rPr>
              <a:t>Mar 15-18</a:t>
            </a:r>
            <a:r>
              <a:rPr lang="en-US">
                <a:latin typeface="Century Gothic"/>
                <a:cs typeface="Times New Roman"/>
              </a:rPr>
              <a:t> – CHC resumes electronic payments, but 94% of hospitals face financial losses; UHG disburses $2B+ and restores 99% of pharmacy services.</a:t>
            </a:r>
          </a:p>
          <a:p>
            <a:r>
              <a:rPr lang="en-US" b="1">
                <a:latin typeface="Century Gothic"/>
                <a:cs typeface="Times New Roman"/>
              </a:rPr>
              <a:t>Mar 22</a:t>
            </a:r>
            <a:r>
              <a:rPr lang="en-US">
                <a:latin typeface="Century Gothic"/>
                <a:cs typeface="Times New Roman"/>
              </a:rPr>
              <a:t> – Senate bill introduced proposing cybersecurity requirements for Medicare payments.</a:t>
            </a:r>
          </a:p>
        </p:txBody>
      </p:sp>
    </p:spTree>
    <p:extLst>
      <p:ext uri="{BB962C8B-B14F-4D97-AF65-F5344CB8AC3E}">
        <p14:creationId xmlns:p14="http://schemas.microsoft.com/office/powerpoint/2010/main" val="3642625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AB7D3-3476-B5ED-3617-9BBDE606F7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6C426F-9E09-CBF4-7CEA-89DA93E5D0A1}"/>
              </a:ext>
            </a:extLst>
          </p:cNvPr>
          <p:cNvSpPr>
            <a:spLocks noGrp="1"/>
          </p:cNvSpPr>
          <p:nvPr>
            <p:ph type="title"/>
          </p:nvPr>
        </p:nvSpPr>
        <p:spPr>
          <a:xfrm>
            <a:off x="796424" y="234389"/>
            <a:ext cx="9404723" cy="795969"/>
          </a:xfrm>
        </p:spPr>
        <p:txBody>
          <a:bodyPr/>
          <a:lstStyle/>
          <a:p>
            <a:pPr algn="ctr"/>
            <a:r>
              <a:rPr lang="en-US"/>
              <a:t>Timeline, continued</a:t>
            </a:r>
          </a:p>
        </p:txBody>
      </p:sp>
      <p:sp>
        <p:nvSpPr>
          <p:cNvPr id="3" name="Picture Placeholder 2">
            <a:extLst>
              <a:ext uri="{FF2B5EF4-FFF2-40B4-BE49-F238E27FC236}">
                <a16:creationId xmlns:a16="http://schemas.microsoft.com/office/drawing/2014/main" id="{81813290-714B-59C5-8174-ABD0AF2C8914}"/>
              </a:ext>
            </a:extLst>
          </p:cNvPr>
          <p:cNvSpPr>
            <a:spLocks noGrp="1"/>
          </p:cNvSpPr>
          <p:nvPr>
            <p:ph sz="half" idx="1"/>
          </p:nvPr>
        </p:nvSpPr>
        <p:spPr>
          <a:xfrm>
            <a:off x="120899" y="1272236"/>
            <a:ext cx="5378752" cy="4322437"/>
          </a:xfrm>
        </p:spPr>
        <p:txBody>
          <a:bodyPr vert="horz" lIns="91440" tIns="45720" rIns="91440" bIns="45720" rtlCol="0" anchor="t">
            <a:noAutofit/>
          </a:bodyPr>
          <a:lstStyle/>
          <a:p>
            <a:pPr marL="0" indent="0">
              <a:buNone/>
            </a:pPr>
            <a:r>
              <a:rPr lang="en-US" sz="2000" b="1">
                <a:latin typeface="Century Gothic"/>
                <a:ea typeface="Calibri"/>
                <a:cs typeface="Times New Roman"/>
              </a:rPr>
              <a:t>May-July 2024</a:t>
            </a:r>
            <a:endParaRPr lang="en-US" sz="2000">
              <a:latin typeface="Century Gothic"/>
            </a:endParaRPr>
          </a:p>
          <a:p>
            <a:pPr>
              <a:buFont typeface="Wingdings 3"/>
              <a:buChar char=""/>
            </a:pPr>
            <a:r>
              <a:rPr lang="en-US" sz="2000" b="1">
                <a:latin typeface="Century Gothic"/>
                <a:ea typeface="Calibri"/>
                <a:cs typeface="Times New Roman"/>
              </a:rPr>
              <a:t>May 1</a:t>
            </a:r>
            <a:r>
              <a:rPr lang="en-US" sz="2000">
                <a:latin typeface="Century Gothic"/>
                <a:ea typeface="Calibri"/>
                <a:cs typeface="Times New Roman"/>
              </a:rPr>
              <a:t> – UHG’s CEO testifies before U.S. Senate, confirming the attack resulted from stolen credentials and lack of multifactor authentication (MFA).</a:t>
            </a:r>
            <a:endParaRPr lang="en-US" sz="2000">
              <a:latin typeface="Century Gothic"/>
            </a:endParaRPr>
          </a:p>
          <a:p>
            <a:pPr>
              <a:buFont typeface="Wingdings 3"/>
              <a:buChar char=""/>
            </a:pPr>
            <a:r>
              <a:rPr lang="en-US" sz="2000" b="1">
                <a:latin typeface="Century Gothic"/>
                <a:ea typeface="Calibri"/>
                <a:cs typeface="Times New Roman"/>
              </a:rPr>
              <a:t>Jun 20</a:t>
            </a:r>
            <a:r>
              <a:rPr lang="en-US" sz="2000">
                <a:latin typeface="Century Gothic"/>
                <a:ea typeface="Calibri"/>
                <a:cs typeface="Times New Roman"/>
              </a:rPr>
              <a:t> – CHC notifies business customers about data exposure.</a:t>
            </a:r>
            <a:endParaRPr lang="en-US" sz="2000">
              <a:latin typeface="Century Gothic"/>
            </a:endParaRPr>
          </a:p>
          <a:p>
            <a:pPr>
              <a:buFont typeface="Wingdings 3"/>
              <a:buChar char=""/>
            </a:pPr>
            <a:r>
              <a:rPr lang="en-US" sz="2000" b="1">
                <a:latin typeface="Century Gothic"/>
                <a:ea typeface="Calibri"/>
                <a:cs typeface="Times New Roman"/>
              </a:rPr>
              <a:t>Jun 2024</a:t>
            </a:r>
            <a:r>
              <a:rPr lang="en-US" sz="2000">
                <a:latin typeface="Century Gothic"/>
                <a:ea typeface="Calibri"/>
                <a:cs typeface="Times New Roman"/>
              </a:rPr>
              <a:t> – 50+ lawsuits consolidated in Minnesota.</a:t>
            </a:r>
            <a:endParaRPr lang="en-US" sz="2000">
              <a:latin typeface="Century Gothic"/>
            </a:endParaRPr>
          </a:p>
          <a:p>
            <a:pPr>
              <a:buFont typeface="Wingdings 3"/>
              <a:buChar char=""/>
            </a:pPr>
            <a:r>
              <a:rPr lang="en-US" sz="2000" b="1">
                <a:latin typeface="Century Gothic"/>
                <a:ea typeface="Calibri"/>
                <a:cs typeface="Times New Roman"/>
              </a:rPr>
              <a:t>Jul 2024</a:t>
            </a:r>
            <a:r>
              <a:rPr lang="en-US" sz="2000">
                <a:latin typeface="Century Gothic"/>
                <a:ea typeface="Calibri"/>
                <a:cs typeface="Times New Roman"/>
              </a:rPr>
              <a:t> – Breach response costs rise to $2.3B+, with $9B in advanced payments; CHC files breach report with HHS.</a:t>
            </a:r>
            <a:endParaRPr lang="en-US" sz="2000">
              <a:latin typeface="Century Gothic"/>
            </a:endParaRPr>
          </a:p>
        </p:txBody>
      </p:sp>
      <p:sp>
        <p:nvSpPr>
          <p:cNvPr id="4" name="Text Placeholder 3">
            <a:extLst>
              <a:ext uri="{FF2B5EF4-FFF2-40B4-BE49-F238E27FC236}">
                <a16:creationId xmlns:a16="http://schemas.microsoft.com/office/drawing/2014/main" id="{08877386-8EA9-E713-4ADD-F19EEC2A0A43}"/>
              </a:ext>
            </a:extLst>
          </p:cNvPr>
          <p:cNvSpPr>
            <a:spLocks noGrp="1"/>
          </p:cNvSpPr>
          <p:nvPr>
            <p:ph sz="half" idx="2"/>
          </p:nvPr>
        </p:nvSpPr>
        <p:spPr>
          <a:xfrm>
            <a:off x="5777503" y="1271914"/>
            <a:ext cx="6411547" cy="5362339"/>
          </a:xfrm>
        </p:spPr>
        <p:txBody>
          <a:bodyPr vert="horz" lIns="91440" tIns="45720" rIns="91440" bIns="45720" rtlCol="0" anchor="t">
            <a:normAutofit/>
          </a:bodyPr>
          <a:lstStyle/>
          <a:p>
            <a:pPr>
              <a:buNone/>
            </a:pPr>
            <a:r>
              <a:rPr lang="en-US" sz="2000" b="1">
                <a:latin typeface="Century Gothic"/>
                <a:cs typeface="Times New Roman"/>
              </a:rPr>
              <a:t>September-October 2024</a:t>
            </a:r>
            <a:endParaRPr lang="en-US" sz="2000" b="1">
              <a:solidFill>
                <a:srgbClr val="FFFFFF"/>
              </a:solidFill>
              <a:latin typeface="Century Gothic"/>
              <a:cs typeface="Times New Roman"/>
            </a:endParaRPr>
          </a:p>
          <a:p>
            <a:pPr>
              <a:buFont typeface="Wingdings 3,Sans-Serif"/>
              <a:buChar char=""/>
            </a:pPr>
            <a:r>
              <a:rPr lang="en-US" sz="2000" b="1">
                <a:latin typeface="Century Gothic"/>
                <a:cs typeface="Times New Roman"/>
              </a:rPr>
              <a:t>Sep 3</a:t>
            </a:r>
            <a:r>
              <a:rPr lang="en-US" sz="2000">
                <a:latin typeface="Century Gothic"/>
                <a:cs typeface="Times New Roman"/>
              </a:rPr>
              <a:t> – CHC </a:t>
            </a:r>
            <a:r>
              <a:rPr lang="en-US" sz="2000" b="1">
                <a:latin typeface="Century Gothic"/>
                <a:cs typeface="Times New Roman"/>
              </a:rPr>
              <a:t>notifies individual customers</a:t>
            </a:r>
            <a:r>
              <a:rPr lang="en-US" sz="2000">
                <a:latin typeface="Century Gothic"/>
                <a:cs typeface="Times New Roman"/>
              </a:rPr>
              <a:t> via mail.</a:t>
            </a:r>
            <a:endParaRPr lang="en-US" sz="2000">
              <a:latin typeface="Century Gothic"/>
            </a:endParaRPr>
          </a:p>
          <a:p>
            <a:pPr>
              <a:buFont typeface="Wingdings 3,Sans-Serif"/>
              <a:buChar char=""/>
            </a:pPr>
            <a:r>
              <a:rPr lang="en-US" sz="2000" b="1">
                <a:latin typeface="Century Gothic"/>
                <a:cs typeface="Times New Roman"/>
              </a:rPr>
              <a:t>Sep 19</a:t>
            </a:r>
            <a:r>
              <a:rPr lang="en-US" sz="2000">
                <a:latin typeface="Century Gothic"/>
                <a:cs typeface="Times New Roman"/>
              </a:rPr>
              <a:t> – CHC requests </a:t>
            </a:r>
            <a:r>
              <a:rPr lang="en-US" sz="2000" b="1">
                <a:latin typeface="Century Gothic"/>
                <a:cs typeface="Times New Roman"/>
              </a:rPr>
              <a:t>multidistrict litigation consolidation</a:t>
            </a:r>
            <a:r>
              <a:rPr lang="en-US" sz="2000">
                <a:latin typeface="Century Gothic"/>
                <a:cs typeface="Times New Roman"/>
              </a:rPr>
              <a:t>.</a:t>
            </a:r>
          </a:p>
          <a:p>
            <a:pPr>
              <a:buFont typeface="Wingdings 3,Sans-Serif"/>
              <a:buChar char=""/>
            </a:pPr>
            <a:r>
              <a:rPr lang="en-US" sz="2000" b="1">
                <a:latin typeface="Century Gothic"/>
                <a:cs typeface="Times New Roman"/>
              </a:rPr>
              <a:t>Oct 17</a:t>
            </a:r>
            <a:r>
              <a:rPr lang="en-US" sz="2000">
                <a:latin typeface="Century Gothic"/>
                <a:cs typeface="Times New Roman"/>
              </a:rPr>
              <a:t> – Attack cost </a:t>
            </a:r>
            <a:r>
              <a:rPr lang="en-US" sz="2000" b="1">
                <a:latin typeface="Century Gothic"/>
                <a:cs typeface="Times New Roman"/>
              </a:rPr>
              <a:t>rises to $2.457B</a:t>
            </a:r>
            <a:r>
              <a:rPr lang="en-US" sz="2000">
                <a:latin typeface="Century Gothic"/>
                <a:cs typeface="Times New Roman"/>
              </a:rPr>
              <a:t>, per UnitedHealth's Q3 report.</a:t>
            </a:r>
          </a:p>
          <a:p>
            <a:pPr>
              <a:buFont typeface="Wingdings 3,Sans-Serif"/>
              <a:buChar char=""/>
            </a:pPr>
            <a:r>
              <a:rPr lang="en-US" sz="2000" b="1">
                <a:latin typeface="Century Gothic"/>
                <a:cs typeface="Times New Roman"/>
              </a:rPr>
              <a:t>Oct 30</a:t>
            </a:r>
            <a:r>
              <a:rPr lang="en-US" sz="2000">
                <a:latin typeface="Century Gothic"/>
                <a:cs typeface="Times New Roman"/>
              </a:rPr>
              <a:t> – CHC hires </a:t>
            </a:r>
            <a:r>
              <a:rPr lang="en-US" sz="2000" b="1">
                <a:latin typeface="Century Gothic"/>
                <a:cs typeface="Times New Roman"/>
              </a:rPr>
              <a:t>new CISO, Tim McKnight</a:t>
            </a:r>
            <a:r>
              <a:rPr lang="en-US" sz="2000">
                <a:latin typeface="Century Gothic"/>
                <a:cs typeface="Times New Roman"/>
              </a:rPr>
              <a:t>; former CISO becomes </a:t>
            </a:r>
            <a:r>
              <a:rPr lang="en-US" sz="2000" b="1">
                <a:latin typeface="Century Gothic"/>
                <a:cs typeface="Times New Roman"/>
              </a:rPr>
              <a:t>Chief Restoration Officer</a:t>
            </a:r>
            <a:r>
              <a:rPr lang="en-US" sz="2000">
                <a:latin typeface="Century Gothic"/>
                <a:cs typeface="Times New Roman"/>
              </a:rPr>
              <a:t>.</a:t>
            </a:r>
          </a:p>
          <a:p>
            <a:endParaRPr lang="en-US" sz="1600">
              <a:latin typeface="Century Gothic"/>
              <a:cs typeface="Times New Roman"/>
            </a:endParaRPr>
          </a:p>
        </p:txBody>
      </p:sp>
    </p:spTree>
    <p:extLst>
      <p:ext uri="{BB962C8B-B14F-4D97-AF65-F5344CB8AC3E}">
        <p14:creationId xmlns:p14="http://schemas.microsoft.com/office/powerpoint/2010/main" val="2070495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B7C91-DBFD-35C5-D189-6F53F65FAAF2}"/>
              </a:ext>
            </a:extLst>
          </p:cNvPr>
          <p:cNvSpPr>
            <a:spLocks noGrp="1"/>
          </p:cNvSpPr>
          <p:nvPr>
            <p:ph type="title"/>
          </p:nvPr>
        </p:nvSpPr>
        <p:spPr>
          <a:xfrm>
            <a:off x="802784" y="224830"/>
            <a:ext cx="9404723" cy="745210"/>
          </a:xfrm>
        </p:spPr>
        <p:txBody>
          <a:bodyPr>
            <a:normAutofit/>
          </a:bodyPr>
          <a:lstStyle/>
          <a:p>
            <a:pPr algn="ctr"/>
            <a:r>
              <a:rPr lang="en-US">
                <a:ea typeface="+mj-lt"/>
                <a:cs typeface="+mj-lt"/>
              </a:rPr>
              <a:t>Identified Threat Actors</a:t>
            </a:r>
            <a:endParaRPr lang="en-US"/>
          </a:p>
        </p:txBody>
      </p:sp>
      <p:graphicFrame>
        <p:nvGraphicFramePr>
          <p:cNvPr id="16" name="Content Placeholder 2">
            <a:extLst>
              <a:ext uri="{FF2B5EF4-FFF2-40B4-BE49-F238E27FC236}">
                <a16:creationId xmlns:a16="http://schemas.microsoft.com/office/drawing/2014/main" id="{D9C0F8E1-C68B-FFB6-F61C-078AA73314BE}"/>
              </a:ext>
            </a:extLst>
          </p:cNvPr>
          <p:cNvGraphicFramePr>
            <a:graphicFrameLocks noGrp="1"/>
          </p:cNvGraphicFramePr>
          <p:nvPr>
            <p:ph idx="1"/>
            <p:extLst>
              <p:ext uri="{D42A27DB-BD31-4B8C-83A1-F6EECF244321}">
                <p14:modId xmlns:p14="http://schemas.microsoft.com/office/powerpoint/2010/main" val="2118200424"/>
              </p:ext>
            </p:extLst>
          </p:nvPr>
        </p:nvGraphicFramePr>
        <p:xfrm>
          <a:off x="312676" y="1822363"/>
          <a:ext cx="11568432" cy="45937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7428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6A19F-371C-ED94-A431-B1FC0F9F770E}"/>
              </a:ext>
            </a:extLst>
          </p:cNvPr>
          <p:cNvSpPr>
            <a:spLocks noGrp="1"/>
          </p:cNvSpPr>
          <p:nvPr>
            <p:ph type="title"/>
          </p:nvPr>
        </p:nvSpPr>
        <p:spPr>
          <a:xfrm>
            <a:off x="646111" y="288544"/>
            <a:ext cx="9404723" cy="810954"/>
          </a:xfrm>
        </p:spPr>
        <p:txBody>
          <a:bodyPr/>
          <a:lstStyle/>
          <a:p>
            <a:pPr algn="ctr"/>
            <a:r>
              <a:rPr lang="en-US">
                <a:ea typeface="+mj-lt"/>
                <a:cs typeface="+mj-lt"/>
              </a:rPr>
              <a:t>Motivations</a:t>
            </a:r>
            <a:endParaRPr lang="en-US"/>
          </a:p>
        </p:txBody>
      </p:sp>
      <p:sp>
        <p:nvSpPr>
          <p:cNvPr id="3" name="Content Placeholder 2">
            <a:extLst>
              <a:ext uri="{FF2B5EF4-FFF2-40B4-BE49-F238E27FC236}">
                <a16:creationId xmlns:a16="http://schemas.microsoft.com/office/drawing/2014/main" id="{06F1C301-8B90-436A-05EA-69D39300CDA6}"/>
              </a:ext>
            </a:extLst>
          </p:cNvPr>
          <p:cNvSpPr>
            <a:spLocks noGrp="1"/>
          </p:cNvSpPr>
          <p:nvPr>
            <p:ph idx="1"/>
          </p:nvPr>
        </p:nvSpPr>
        <p:spPr>
          <a:xfrm>
            <a:off x="313861" y="1713238"/>
            <a:ext cx="11559282" cy="3903978"/>
          </a:xfrm>
        </p:spPr>
        <p:txBody>
          <a:bodyPr vert="horz" lIns="91440" tIns="45720" rIns="91440" bIns="45720" rtlCol="0" anchor="t">
            <a:noAutofit/>
          </a:bodyPr>
          <a:lstStyle/>
          <a:p>
            <a:r>
              <a:rPr lang="en-US" b="1">
                <a:latin typeface="Century Gothic"/>
                <a:cs typeface="Times New Roman"/>
              </a:rPr>
              <a:t>Financial gains (Primary motive)</a:t>
            </a:r>
            <a:endParaRPr lang="en-US">
              <a:latin typeface="Century Gothic"/>
              <a:cs typeface="Times New Roman"/>
            </a:endParaRPr>
          </a:p>
          <a:p>
            <a:pPr lvl="1"/>
            <a:r>
              <a:rPr lang="en-US" sz="2000" b="1">
                <a:latin typeface="Century Gothic"/>
                <a:cs typeface="Times New Roman"/>
              </a:rPr>
              <a:t>Ransom payments: </a:t>
            </a:r>
            <a:r>
              <a:rPr lang="en-US" sz="2000">
                <a:latin typeface="Century Gothic"/>
                <a:cs typeface="Times New Roman"/>
              </a:rPr>
              <a:t>The </a:t>
            </a:r>
            <a:r>
              <a:rPr lang="en-US" sz="2000" err="1">
                <a:latin typeface="Century Gothic"/>
                <a:cs typeface="Times New Roman"/>
              </a:rPr>
              <a:t>BlackCat</a:t>
            </a:r>
            <a:r>
              <a:rPr lang="en-US" sz="2000">
                <a:latin typeface="Century Gothic"/>
                <a:cs typeface="Times New Roman"/>
              </a:rPr>
              <a:t> ransomware group demanded a ransom from Change Healthcare in exchange for restoring access to encrypted systems and preventing further exposure of stolen data. Reports indicate that UnitedHealth Group paid at least $22 million in Bitcoin as ransom, even though this did not fully mitigate the damages.</a:t>
            </a:r>
            <a:br>
              <a:rPr lang="en-US" sz="2000">
                <a:latin typeface="Century Gothic"/>
                <a:cs typeface="Times New Roman"/>
              </a:rPr>
            </a:br>
            <a:endParaRPr lang="en-US" sz="2000">
              <a:latin typeface="Century Gothic"/>
              <a:cs typeface="Times New Roman"/>
            </a:endParaRPr>
          </a:p>
          <a:p>
            <a:pPr lvl="1"/>
            <a:r>
              <a:rPr lang="en-US" sz="2000" b="1">
                <a:latin typeface="Century Gothic"/>
                <a:cs typeface="Times New Roman"/>
              </a:rPr>
              <a:t>Dark Web monetization: </a:t>
            </a:r>
            <a:r>
              <a:rPr lang="en-US" sz="2000">
                <a:latin typeface="Century Gothic"/>
                <a:cs typeface="Times New Roman"/>
              </a:rPr>
              <a:t>Stolen medical records are extremely valuable on the dark web, as they can be used for identity theft, insurance fraud, and financial scams. This type of data is more difficult to change compared to financial data (like credit card numbers), making it a long-term asset for cybercriminals.</a:t>
            </a:r>
            <a:endParaRPr lang="en-US" sz="2000">
              <a:latin typeface="Century Gothic"/>
            </a:endParaRPr>
          </a:p>
        </p:txBody>
      </p:sp>
    </p:spTree>
    <p:extLst>
      <p:ext uri="{BB962C8B-B14F-4D97-AF65-F5344CB8AC3E}">
        <p14:creationId xmlns:p14="http://schemas.microsoft.com/office/powerpoint/2010/main" val="1209202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1ACD4-B7CD-A958-6C75-FB554DD1C8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C0D18E-0761-F4F5-9B2F-1845603A9B90}"/>
              </a:ext>
            </a:extLst>
          </p:cNvPr>
          <p:cNvSpPr>
            <a:spLocks noGrp="1"/>
          </p:cNvSpPr>
          <p:nvPr>
            <p:ph type="title"/>
          </p:nvPr>
        </p:nvSpPr>
        <p:spPr>
          <a:xfrm>
            <a:off x="646111" y="119779"/>
            <a:ext cx="9404723" cy="810954"/>
          </a:xfrm>
        </p:spPr>
        <p:txBody>
          <a:bodyPr/>
          <a:lstStyle/>
          <a:p>
            <a:pPr algn="ctr"/>
            <a:r>
              <a:rPr lang="en-US">
                <a:ea typeface="+mj-lt"/>
                <a:cs typeface="+mj-lt"/>
              </a:rPr>
              <a:t>Motivations</a:t>
            </a:r>
            <a:endParaRPr lang="en-US"/>
          </a:p>
        </p:txBody>
      </p:sp>
      <p:sp>
        <p:nvSpPr>
          <p:cNvPr id="3" name="Content Placeholder 2">
            <a:extLst>
              <a:ext uri="{FF2B5EF4-FFF2-40B4-BE49-F238E27FC236}">
                <a16:creationId xmlns:a16="http://schemas.microsoft.com/office/drawing/2014/main" id="{CFE7DC44-1661-9428-8366-52FF2D8296A5}"/>
              </a:ext>
            </a:extLst>
          </p:cNvPr>
          <p:cNvSpPr>
            <a:spLocks noGrp="1"/>
          </p:cNvSpPr>
          <p:nvPr>
            <p:ph idx="1"/>
          </p:nvPr>
        </p:nvSpPr>
        <p:spPr>
          <a:xfrm>
            <a:off x="317348" y="1111925"/>
            <a:ext cx="11559282" cy="5525145"/>
          </a:xfrm>
        </p:spPr>
        <p:txBody>
          <a:bodyPr vert="horz" lIns="91440" tIns="45720" rIns="91440" bIns="45720" rtlCol="0" anchor="t">
            <a:normAutofit/>
          </a:bodyPr>
          <a:lstStyle/>
          <a:p>
            <a:r>
              <a:rPr lang="en-US" b="1">
                <a:latin typeface="Century Gothic"/>
                <a:cs typeface="Times New Roman"/>
              </a:rPr>
              <a:t>Geopolitical and/or Cyber warfare motives</a:t>
            </a:r>
            <a:endParaRPr lang="en-US">
              <a:latin typeface="Century Gothic"/>
              <a:cs typeface="Times New Roman"/>
            </a:endParaRPr>
          </a:p>
          <a:p>
            <a:pPr lvl="1"/>
            <a:r>
              <a:rPr lang="en-US" sz="2000" b="1">
                <a:latin typeface="Century Gothic"/>
                <a:cs typeface="Times New Roman"/>
              </a:rPr>
              <a:t>Targeting important infrastructure: </a:t>
            </a:r>
            <a:r>
              <a:rPr lang="en-US" sz="2000">
                <a:latin typeface="Century Gothic"/>
                <a:cs typeface="Times New Roman"/>
              </a:rPr>
              <a:t>The attack disrupted medical operations nationwide, affecting hospitals, pharmacies, and insurance providers.</a:t>
            </a:r>
          </a:p>
          <a:p>
            <a:pPr lvl="1"/>
            <a:r>
              <a:rPr lang="en-US" sz="2000" b="1">
                <a:latin typeface="Century Gothic"/>
                <a:cs typeface="Times New Roman"/>
              </a:rPr>
              <a:t>Potential foreign involvement: </a:t>
            </a:r>
            <a:r>
              <a:rPr lang="en-US" sz="2000" err="1">
                <a:latin typeface="Century Gothic"/>
                <a:cs typeface="Times New Roman"/>
              </a:rPr>
              <a:t>BlackCat</a:t>
            </a:r>
            <a:r>
              <a:rPr lang="en-US" sz="2000">
                <a:latin typeface="Century Gothic"/>
                <a:cs typeface="Times New Roman"/>
              </a:rPr>
              <a:t> has previously been linked to Russian-speaking cybercriminal networks. The attack could have served as a test of ransomware capabilities against U.S. healthcare infrastructure for future attacks.</a:t>
            </a:r>
            <a:br>
              <a:rPr lang="en-US" sz="2000">
                <a:latin typeface="Century Gothic"/>
                <a:cs typeface="Times New Roman"/>
              </a:rPr>
            </a:br>
            <a:endParaRPr lang="en-US" sz="2000">
              <a:latin typeface="Century Gothic"/>
            </a:endParaRPr>
          </a:p>
          <a:p>
            <a:r>
              <a:rPr lang="en-US" b="1">
                <a:latin typeface="Century Gothic"/>
                <a:cs typeface="Times New Roman"/>
              </a:rPr>
              <a:t>Testing new malware &amp; tactics</a:t>
            </a:r>
            <a:endParaRPr lang="en-US">
              <a:latin typeface="Century Gothic"/>
            </a:endParaRPr>
          </a:p>
          <a:p>
            <a:pPr lvl="1"/>
            <a:r>
              <a:rPr lang="en-US" sz="2000" b="1">
                <a:latin typeface="Century Gothic"/>
                <a:cs typeface="Times New Roman"/>
              </a:rPr>
              <a:t>Refining attacking methods: </a:t>
            </a:r>
            <a:r>
              <a:rPr lang="en-US" sz="2000">
                <a:latin typeface="Century Gothic"/>
                <a:cs typeface="Times New Roman"/>
              </a:rPr>
              <a:t>The CHC attack could have been an opportunity to test new encryption methods, data exfiltration techniques, and extortion strategies.</a:t>
            </a:r>
            <a:endParaRPr lang="en-US" sz="2000" b="1">
              <a:latin typeface="Century Gothic"/>
            </a:endParaRPr>
          </a:p>
          <a:p>
            <a:pPr lvl="1"/>
            <a:r>
              <a:rPr lang="en-US" sz="2000" b="1">
                <a:latin typeface="Century Gothic"/>
                <a:cs typeface="Times New Roman"/>
              </a:rPr>
              <a:t>Expanding Ransomware-as-a-Service (RaaS): </a:t>
            </a:r>
            <a:r>
              <a:rPr lang="en-US" sz="2000" err="1">
                <a:latin typeface="Century Gothic"/>
                <a:cs typeface="Times New Roman"/>
              </a:rPr>
              <a:t>BlackCat</a:t>
            </a:r>
            <a:r>
              <a:rPr lang="en-US" sz="2000">
                <a:latin typeface="Century Gothic"/>
                <a:cs typeface="Times New Roman"/>
              </a:rPr>
              <a:t> often operates as a Ransomware-as-a-Service (RaaS) group, meaning they develop hacking tools and lease them to affiliates. By successfully pulling off a high-profile attack it enhances their desirability and reputation in the cybercriminal ecosystem.</a:t>
            </a:r>
            <a:endParaRPr lang="en-US" sz="2000">
              <a:latin typeface="Century Gothic"/>
            </a:endParaRPr>
          </a:p>
        </p:txBody>
      </p:sp>
    </p:spTree>
    <p:extLst>
      <p:ext uri="{BB962C8B-B14F-4D97-AF65-F5344CB8AC3E}">
        <p14:creationId xmlns:p14="http://schemas.microsoft.com/office/powerpoint/2010/main" val="2957579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354D8-297D-ADC4-B67F-7539394F5227}"/>
              </a:ext>
            </a:extLst>
          </p:cNvPr>
          <p:cNvSpPr>
            <a:spLocks noGrp="1"/>
          </p:cNvSpPr>
          <p:nvPr>
            <p:ph type="title"/>
          </p:nvPr>
        </p:nvSpPr>
        <p:spPr>
          <a:xfrm>
            <a:off x="646111" y="452718"/>
            <a:ext cx="9404723" cy="866574"/>
          </a:xfrm>
        </p:spPr>
        <p:txBody>
          <a:bodyPr>
            <a:normAutofit/>
          </a:bodyPr>
          <a:lstStyle/>
          <a:p>
            <a:pPr algn="ctr"/>
            <a:r>
              <a:rPr lang="en-US">
                <a:ea typeface="+mj-lt"/>
                <a:cs typeface="+mj-lt"/>
              </a:rPr>
              <a:t>Capabilities</a:t>
            </a:r>
            <a:endParaRPr lang="en-US"/>
          </a:p>
        </p:txBody>
      </p:sp>
      <p:graphicFrame>
        <p:nvGraphicFramePr>
          <p:cNvPr id="5" name="Content Placeholder 2">
            <a:extLst>
              <a:ext uri="{FF2B5EF4-FFF2-40B4-BE49-F238E27FC236}">
                <a16:creationId xmlns:a16="http://schemas.microsoft.com/office/drawing/2014/main" id="{45D3AEA9-0221-FB9C-FC15-66310BEEF140}"/>
              </a:ext>
            </a:extLst>
          </p:cNvPr>
          <p:cNvGraphicFramePr>
            <a:graphicFrameLocks noGrp="1"/>
          </p:cNvGraphicFramePr>
          <p:nvPr>
            <p:ph idx="1"/>
            <p:extLst>
              <p:ext uri="{D42A27DB-BD31-4B8C-83A1-F6EECF244321}">
                <p14:modId xmlns:p14="http://schemas.microsoft.com/office/powerpoint/2010/main" val="2210145317"/>
              </p:ext>
            </p:extLst>
          </p:nvPr>
        </p:nvGraphicFramePr>
        <p:xfrm>
          <a:off x="646111" y="1862994"/>
          <a:ext cx="10906103" cy="4056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94557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FF6FA-4AB7-4F7D-5A5F-89BE5EA235E1}"/>
              </a:ext>
            </a:extLst>
          </p:cNvPr>
          <p:cNvSpPr>
            <a:spLocks noGrp="1"/>
          </p:cNvSpPr>
          <p:nvPr>
            <p:ph type="title"/>
          </p:nvPr>
        </p:nvSpPr>
        <p:spPr/>
        <p:txBody>
          <a:bodyPr/>
          <a:lstStyle/>
          <a:p>
            <a:r>
              <a:rPr lang="en-US"/>
              <a:t>Impact on the Healthcare System  </a:t>
            </a:r>
          </a:p>
        </p:txBody>
      </p:sp>
      <p:sp>
        <p:nvSpPr>
          <p:cNvPr id="3" name="Text Placeholder 2">
            <a:extLst>
              <a:ext uri="{FF2B5EF4-FFF2-40B4-BE49-F238E27FC236}">
                <a16:creationId xmlns:a16="http://schemas.microsoft.com/office/drawing/2014/main" id="{0D6A9381-FDC5-CCD1-92F5-73BB46581200}"/>
              </a:ext>
            </a:extLst>
          </p:cNvPr>
          <p:cNvSpPr>
            <a:spLocks noGrp="1"/>
          </p:cNvSpPr>
          <p:nvPr>
            <p:ph type="body" idx="1"/>
          </p:nvPr>
        </p:nvSpPr>
        <p:spPr/>
        <p:txBody>
          <a:bodyPr/>
          <a:lstStyle/>
          <a:p>
            <a:r>
              <a:rPr lang="en-US"/>
              <a:t>Patients </a:t>
            </a:r>
          </a:p>
        </p:txBody>
      </p:sp>
      <p:sp>
        <p:nvSpPr>
          <p:cNvPr id="7" name="Text Placeholder 6">
            <a:extLst>
              <a:ext uri="{FF2B5EF4-FFF2-40B4-BE49-F238E27FC236}">
                <a16:creationId xmlns:a16="http://schemas.microsoft.com/office/drawing/2014/main" id="{B450ED01-7AA9-5267-3923-FF2C736A091D}"/>
              </a:ext>
            </a:extLst>
          </p:cNvPr>
          <p:cNvSpPr>
            <a:spLocks noGrp="1"/>
          </p:cNvSpPr>
          <p:nvPr>
            <p:ph sz="half" idx="2"/>
          </p:nvPr>
        </p:nvSpPr>
        <p:spPr/>
        <p:txBody>
          <a:bodyPr vert="horz" lIns="91440" tIns="45720" rIns="91440" bIns="45720" rtlCol="0" anchor="t">
            <a:normAutofit/>
          </a:bodyPr>
          <a:lstStyle/>
          <a:p>
            <a:r>
              <a:rPr lang="en-US"/>
              <a:t>190 Million Patient Records </a:t>
            </a:r>
          </a:p>
          <a:p>
            <a:pPr lvl="1">
              <a:buFont typeface="Courier New,monospace" charset="2"/>
              <a:buChar char="o"/>
            </a:pPr>
            <a:r>
              <a:rPr lang="en-US"/>
              <a:t>SSN's and Passport Numbers </a:t>
            </a:r>
          </a:p>
          <a:p>
            <a:pPr lvl="1">
              <a:buFont typeface="Courier New" charset="2"/>
              <a:buChar char="o"/>
            </a:pPr>
            <a:r>
              <a:rPr lang="en-US"/>
              <a:t>Patient Diagnosis and Medical Records </a:t>
            </a:r>
          </a:p>
          <a:p>
            <a:pPr lvl="1">
              <a:buFont typeface="Courier New" charset="2"/>
              <a:buChar char="o"/>
            </a:pPr>
            <a:r>
              <a:rPr lang="en-US"/>
              <a:t>Billing Information and Health Insurance Plans </a:t>
            </a:r>
          </a:p>
          <a:p>
            <a:pPr>
              <a:buFont typeface="Wingdings 3"/>
              <a:buChar char=""/>
            </a:pPr>
            <a:r>
              <a:rPr lang="en-US"/>
              <a:t>Disruption/Delay of Service </a:t>
            </a:r>
          </a:p>
          <a:p>
            <a:pPr>
              <a:buFont typeface="Wingdings 3"/>
              <a:buChar char=""/>
            </a:pPr>
            <a:r>
              <a:rPr lang="en-US"/>
              <a:t>Trust in Healthcare </a:t>
            </a:r>
          </a:p>
          <a:p>
            <a:pPr>
              <a:buFont typeface="Wingdings 3"/>
              <a:buChar char=""/>
            </a:pPr>
            <a:endParaRPr lang="en-US"/>
          </a:p>
          <a:p>
            <a:pPr marL="1028700" lvl="1">
              <a:buFont typeface="Courier New,monospace"/>
              <a:buChar char="o"/>
            </a:pPr>
            <a:endParaRPr lang="en-US"/>
          </a:p>
          <a:p>
            <a:pPr marL="457200" lvl="1" indent="0">
              <a:buNone/>
            </a:pPr>
            <a:endParaRPr lang="en-US"/>
          </a:p>
          <a:p>
            <a:pPr marL="457200" lvl="1" indent="0">
              <a:buNone/>
            </a:pPr>
            <a:endParaRPr lang="en-US"/>
          </a:p>
        </p:txBody>
      </p:sp>
      <p:sp>
        <p:nvSpPr>
          <p:cNvPr id="5" name="Text Placeholder 4">
            <a:extLst>
              <a:ext uri="{FF2B5EF4-FFF2-40B4-BE49-F238E27FC236}">
                <a16:creationId xmlns:a16="http://schemas.microsoft.com/office/drawing/2014/main" id="{5A8469A0-3456-FD53-B519-AA5D9ABCED5E}"/>
              </a:ext>
            </a:extLst>
          </p:cNvPr>
          <p:cNvSpPr>
            <a:spLocks noGrp="1"/>
          </p:cNvSpPr>
          <p:nvPr>
            <p:ph type="body" sz="quarter" idx="3"/>
          </p:nvPr>
        </p:nvSpPr>
        <p:spPr/>
        <p:txBody>
          <a:bodyPr/>
          <a:lstStyle/>
          <a:p>
            <a:r>
              <a:rPr lang="en-US"/>
              <a:t>Healthcare Providers </a:t>
            </a:r>
          </a:p>
        </p:txBody>
      </p:sp>
      <p:sp>
        <p:nvSpPr>
          <p:cNvPr id="4" name="Text Placeholder 3">
            <a:extLst>
              <a:ext uri="{FF2B5EF4-FFF2-40B4-BE49-F238E27FC236}">
                <a16:creationId xmlns:a16="http://schemas.microsoft.com/office/drawing/2014/main" id="{24B62BF3-5696-777A-3CB8-C914A198EDC7}"/>
              </a:ext>
            </a:extLst>
          </p:cNvPr>
          <p:cNvSpPr>
            <a:spLocks noGrp="1"/>
          </p:cNvSpPr>
          <p:nvPr>
            <p:ph sz="quarter" idx="4"/>
          </p:nvPr>
        </p:nvSpPr>
        <p:spPr/>
        <p:txBody>
          <a:bodyPr vert="horz" lIns="91440" tIns="45720" rIns="91440" bIns="45720" rtlCol="0" anchor="t">
            <a:normAutofit/>
          </a:bodyPr>
          <a:lstStyle/>
          <a:p>
            <a:r>
              <a:rPr lang="en-US"/>
              <a:t>Financial Impact</a:t>
            </a:r>
          </a:p>
          <a:p>
            <a:pPr lvl="1">
              <a:buFont typeface="Courier New" charset="2"/>
              <a:buChar char="o"/>
            </a:pPr>
            <a:r>
              <a:rPr lang="en-US"/>
              <a:t>Some providers reported losing up to $100 million daily </a:t>
            </a:r>
          </a:p>
          <a:p>
            <a:pPr lvl="1">
              <a:buFont typeface="Courier New" charset="2"/>
              <a:buChar char="o"/>
            </a:pPr>
            <a:r>
              <a:rPr lang="en-US"/>
              <a:t>Unable to Submit Claims/Receive Payment</a:t>
            </a:r>
          </a:p>
          <a:p>
            <a:r>
              <a:rPr lang="en-US"/>
              <a:t>Operational Impact</a:t>
            </a:r>
          </a:p>
          <a:p>
            <a:pPr lvl="1">
              <a:buFont typeface="Courier New" charset="2"/>
              <a:buChar char="o"/>
            </a:pPr>
            <a:r>
              <a:rPr lang="en-US"/>
              <a:t>Service Disruptions/Delays </a:t>
            </a:r>
          </a:p>
          <a:p>
            <a:pPr lvl="1">
              <a:buFont typeface="Courier New" charset="2"/>
              <a:buChar char="o"/>
            </a:pPr>
            <a:r>
              <a:rPr lang="en-US"/>
              <a:t>Patient Access to Care </a:t>
            </a:r>
          </a:p>
          <a:p>
            <a:pPr lvl="1">
              <a:buFont typeface="Courier New" charset="2"/>
              <a:buChar char="o"/>
            </a:pPr>
            <a:r>
              <a:rPr lang="en-US"/>
              <a:t>Risk of Business Closure </a:t>
            </a:r>
          </a:p>
          <a:p>
            <a:pPr lvl="1">
              <a:buFont typeface="Courier New" charset="2"/>
              <a:buChar char="o"/>
            </a:pPr>
            <a:endParaRPr lang="en-US"/>
          </a:p>
          <a:p>
            <a:endParaRPr lang="en-US"/>
          </a:p>
          <a:p>
            <a:endParaRPr lang="en-US"/>
          </a:p>
        </p:txBody>
      </p:sp>
    </p:spTree>
    <p:extLst>
      <p:ext uri="{BB962C8B-B14F-4D97-AF65-F5344CB8AC3E}">
        <p14:creationId xmlns:p14="http://schemas.microsoft.com/office/powerpoint/2010/main" val="42520448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be32a1-38fd-45fe-9a5c-f73be0698577">
      <Terms xmlns="http://schemas.microsoft.com/office/infopath/2007/PartnerControls"/>
    </lcf76f155ced4ddcb4097134ff3c332f>
    <TaxCatchAll xmlns="8e1d22a5-ad86-4e7b-baac-12eda5ddda7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AC1538198A10149A138936529C98EC5" ma:contentTypeVersion="11" ma:contentTypeDescription="Create a new document." ma:contentTypeScope="" ma:versionID="4fb3065db231735880da08e872b3498b">
  <xsd:schema xmlns:xsd="http://www.w3.org/2001/XMLSchema" xmlns:xs="http://www.w3.org/2001/XMLSchema" xmlns:p="http://schemas.microsoft.com/office/2006/metadata/properties" xmlns:ns2="0bbe32a1-38fd-45fe-9a5c-f73be0698577" xmlns:ns3="8e1d22a5-ad86-4e7b-baac-12eda5ddda72" targetNamespace="http://schemas.microsoft.com/office/2006/metadata/properties" ma:root="true" ma:fieldsID="e69c1db684386c2c7f631f129b2ef21b" ns2:_="" ns3:_="">
    <xsd:import namespace="0bbe32a1-38fd-45fe-9a5c-f73be0698577"/>
    <xsd:import namespace="8e1d22a5-ad86-4e7b-baac-12eda5ddda7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be32a1-38fd-45fe-9a5c-f73be06985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34dd798-54fc-4a98-a97f-5b734a12fa2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e1d22a5-ad86-4e7b-baac-12eda5ddda7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9dffed6-fc3b-4b7b-9fd9-5c6e6cf4d674}" ma:internalName="TaxCatchAll" ma:showField="CatchAllData" ma:web="8e1d22a5-ad86-4e7b-baac-12eda5ddda7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4357971-D788-4C32-A85B-85C35CF69EA4}">
  <ds:schemaRefs>
    <ds:schemaRef ds:uri="0bbe32a1-38fd-45fe-9a5c-f73be0698577"/>
    <ds:schemaRef ds:uri="8e1d22a5-ad86-4e7b-baac-12eda5ddda72"/>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E6BA739-1DC7-4C20-A106-4360AFFF52CE}">
  <ds:schemaRefs>
    <ds:schemaRef ds:uri="0bbe32a1-38fd-45fe-9a5c-f73be0698577"/>
    <ds:schemaRef ds:uri="8e1d22a5-ad86-4e7b-baac-12eda5ddda7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322F9A3-DFE3-430C-BFD7-9CE117C0E4D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28</Slides>
  <Notes>0</Notes>
  <HiddenSlides>0</HiddenSlide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Ion</vt:lpstr>
      <vt:lpstr>Change Healthcare Ransomware Attack (2024)</vt:lpstr>
      <vt:lpstr>Intro to the Change Healthcare Ransomware Attack</vt:lpstr>
      <vt:lpstr>Timeline</vt:lpstr>
      <vt:lpstr>Timeline, continued</vt:lpstr>
      <vt:lpstr>Identified Threat Actors</vt:lpstr>
      <vt:lpstr>Motivations</vt:lpstr>
      <vt:lpstr>Motivations</vt:lpstr>
      <vt:lpstr>Capabilities</vt:lpstr>
      <vt:lpstr>Impact on the Healthcare System  </vt:lpstr>
      <vt:lpstr>Impact on the Healthcare System </vt:lpstr>
      <vt:lpstr>Impact on the Healthcare System</vt:lpstr>
      <vt:lpstr> Financial Toll of the Attack</vt:lpstr>
      <vt:lpstr> Financial Toll  </vt:lpstr>
      <vt:lpstr> Financial Stability Post-Attack</vt:lpstr>
      <vt:lpstr> Legal Ramifications </vt:lpstr>
      <vt:lpstr>Ongoing Lawsuits</vt:lpstr>
      <vt:lpstr>Ongoing Lawsuits</vt:lpstr>
      <vt:lpstr> Stock Impact</vt:lpstr>
      <vt:lpstr> Stock Impact continued</vt:lpstr>
      <vt:lpstr>Response  and  Mitigation Efforts</vt:lpstr>
      <vt:lpstr>Response  and  Mitigation Efforts</vt:lpstr>
      <vt:lpstr>Additional Response &amp; Mitigation Efforts</vt:lpstr>
      <vt:lpstr>Additional Response &amp; Mitigation Efforts, continued...</vt:lpstr>
      <vt:lpstr>Privacy Concerns</vt:lpstr>
      <vt:lpstr>Prevention</vt:lpstr>
      <vt:lpstr>Lessons Learned From The Change Healthcare Incident</vt:lpstr>
      <vt:lpstr>Conclusion:  A Wake-Up Call for Healthcare Cybersecurity </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7</cp:revision>
  <dcterms:created xsi:type="dcterms:W3CDTF">2025-01-23T01:34:16Z</dcterms:created>
  <dcterms:modified xsi:type="dcterms:W3CDTF">2025-03-04T21:04:21Z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0x0101007AC1538198A10149A138936529C98EC5</vt:lpwstr>
  </property>
  <property fmtid="{D5CDD505-2E9C-101B-9397-08002B2CF9AE}" pid="3" name="MediaServiceImageTags">
    <vt:lpwstr/>
  </property>
</Properties>
</file>